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83" r:id="rId6"/>
    <p:sldId id="288" r:id="rId7"/>
    <p:sldId id="278" r:id="rId8"/>
    <p:sldId id="280" r:id="rId9"/>
    <p:sldId id="258" r:id="rId10"/>
    <p:sldId id="286" r:id="rId11"/>
    <p:sldId id="257" r:id="rId12"/>
    <p:sldId id="259" r:id="rId13"/>
    <p:sldId id="281" r:id="rId14"/>
    <p:sldId id="263" r:id="rId15"/>
    <p:sldId id="289" r:id="rId16"/>
    <p:sldId id="282" r:id="rId17"/>
    <p:sldId id="267" r:id="rId18"/>
    <p:sldId id="266" r:id="rId19"/>
    <p:sldId id="265" r:id="rId20"/>
    <p:sldId id="260" r:id="rId21"/>
    <p:sldId id="261" r:id="rId22"/>
    <p:sldId id="262" r:id="rId23"/>
    <p:sldId id="272" r:id="rId24"/>
    <p:sldId id="268" r:id="rId25"/>
    <p:sldId id="273" r:id="rId26"/>
    <p:sldId id="275" r:id="rId27"/>
    <p:sldId id="276" r:id="rId28"/>
    <p:sldId id="270" r:id="rId29"/>
  </p:sldIdLst>
  <p:sldSz cx="9144000" cy="6858000" type="screen4x3"/>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949C"/>
    <a:srgbClr val="3DC0D2"/>
    <a:srgbClr val="B8CE48"/>
    <a:srgbClr val="333333"/>
    <a:srgbClr val="61A13D"/>
    <a:srgbClr val="967F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5277F6-E541-4695-8F8E-736F67CE7ED1}" v="8" dt="2024-06-14T17:35:18.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93772" autoAdjust="0"/>
  </p:normalViewPr>
  <p:slideViewPr>
    <p:cSldViewPr>
      <p:cViewPr varScale="1">
        <p:scale>
          <a:sx n="103" d="100"/>
          <a:sy n="103" d="100"/>
        </p:scale>
        <p:origin x="774" y="108"/>
      </p:cViewPr>
      <p:guideLst>
        <p:guide orient="horz" pos="2160"/>
        <p:guide pos="2880"/>
      </p:guideLst>
    </p:cSldViewPr>
  </p:slideViewPr>
  <p:notesTextViewPr>
    <p:cViewPr>
      <p:scale>
        <a:sx n="1" d="1"/>
        <a:sy n="1" d="1"/>
      </p:scale>
      <p:origin x="0" y="0"/>
    </p:cViewPr>
  </p:notesTextViewPr>
  <p:sorterViewPr>
    <p:cViewPr>
      <p:scale>
        <a:sx n="100" d="100"/>
        <a:sy n="100" d="100"/>
      </p:scale>
      <p:origin x="0" y="-20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EBF19-51DE-C849-9868-0C7E4CABCF10}" type="datetimeFigureOut">
              <a:rPr lang="en-US" smtClean="0"/>
              <a:t>7/8/2024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0F16A-43B4-9F4F-9127-0A50A647D696}" type="slidenum">
              <a:rPr lang="en-US" smtClean="0"/>
              <a:t>‹#›</a:t>
            </a:fld>
            <a:endParaRPr lang="en-US"/>
          </a:p>
        </p:txBody>
      </p:sp>
    </p:spTree>
    <p:extLst>
      <p:ext uri="{BB962C8B-B14F-4D97-AF65-F5344CB8AC3E}">
        <p14:creationId xmlns:p14="http://schemas.microsoft.com/office/powerpoint/2010/main" val="209153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determinants of chronic disease, hearing loss, LPR; no perfect diet: plant predominant, healthy whole foods, limited processed foods</a:t>
            </a:r>
          </a:p>
        </p:txBody>
      </p:sp>
      <p:sp>
        <p:nvSpPr>
          <p:cNvPr id="4" name="Slide Number Placeholder 3"/>
          <p:cNvSpPr>
            <a:spLocks noGrp="1"/>
          </p:cNvSpPr>
          <p:nvPr>
            <p:ph type="sldNum" sz="quarter" idx="5"/>
          </p:nvPr>
        </p:nvSpPr>
        <p:spPr/>
        <p:txBody>
          <a:bodyPr/>
          <a:lstStyle/>
          <a:p>
            <a:fld id="{8510F16A-43B4-9F4F-9127-0A50A647D696}" type="slidenum">
              <a:rPr lang="en-US" smtClean="0"/>
              <a:t>5</a:t>
            </a:fld>
            <a:endParaRPr lang="en-US"/>
          </a:p>
        </p:txBody>
      </p:sp>
    </p:spTree>
    <p:extLst>
      <p:ext uri="{BB962C8B-B14F-4D97-AF65-F5344CB8AC3E}">
        <p14:creationId xmlns:p14="http://schemas.microsoft.com/office/powerpoint/2010/main" val="111221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Systematic vs patient and disease specific </a:t>
            </a:r>
            <a:r>
              <a:rPr lang="en-US" dirty="0" err="1"/>
              <a:t>isse</a:t>
            </a:r>
            <a:endParaRPr lang="en-US" dirty="0"/>
          </a:p>
        </p:txBody>
      </p:sp>
      <p:sp>
        <p:nvSpPr>
          <p:cNvPr id="4" name="Slide Number Placeholder 3"/>
          <p:cNvSpPr>
            <a:spLocks noGrp="1"/>
          </p:cNvSpPr>
          <p:nvPr>
            <p:ph type="sldNum" sz="quarter" idx="5"/>
          </p:nvPr>
        </p:nvSpPr>
        <p:spPr/>
        <p:txBody>
          <a:bodyPr/>
          <a:lstStyle/>
          <a:p>
            <a:fld id="{8510F16A-43B4-9F4F-9127-0A50A647D696}" type="slidenum">
              <a:rPr lang="en-US" smtClean="0"/>
              <a:t>9</a:t>
            </a:fld>
            <a:endParaRPr lang="en-US"/>
          </a:p>
        </p:txBody>
      </p:sp>
    </p:spTree>
    <p:extLst>
      <p:ext uri="{BB962C8B-B14F-4D97-AF65-F5344CB8AC3E}">
        <p14:creationId xmlns:p14="http://schemas.microsoft.com/office/powerpoint/2010/main" val="315582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Guidline</a:t>
            </a:r>
            <a:r>
              <a:rPr lang="en-US" dirty="0"/>
              <a:t> for all involved in </a:t>
            </a:r>
            <a:r>
              <a:rPr lang="en-US" dirty="0" err="1"/>
              <a:t>care,multidisclipinary</a:t>
            </a:r>
            <a:endParaRPr lang="en-US" dirty="0"/>
          </a:p>
        </p:txBody>
      </p:sp>
      <p:sp>
        <p:nvSpPr>
          <p:cNvPr id="4" name="Slide Number Placeholder 3"/>
          <p:cNvSpPr>
            <a:spLocks noGrp="1"/>
          </p:cNvSpPr>
          <p:nvPr>
            <p:ph type="sldNum" sz="quarter" idx="5"/>
          </p:nvPr>
        </p:nvSpPr>
        <p:spPr/>
        <p:txBody>
          <a:bodyPr/>
          <a:lstStyle/>
          <a:p>
            <a:fld id="{8510F16A-43B4-9F4F-9127-0A50A647D696}" type="slidenum">
              <a:rPr lang="en-US" smtClean="0"/>
              <a:t>10</a:t>
            </a:fld>
            <a:endParaRPr lang="en-US"/>
          </a:p>
        </p:txBody>
      </p:sp>
    </p:spTree>
    <p:extLst>
      <p:ext uri="{BB962C8B-B14F-4D97-AF65-F5344CB8AC3E}">
        <p14:creationId xmlns:p14="http://schemas.microsoft.com/office/powerpoint/2010/main" val="896801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Pioneered in Denmark as treatment algorithm to optimize postop care after colorectal surgery; reported 2002; wide expansion with reported improvements in complication rate and length of stay; goal=get back to baseline function asap. For use, goal to finish intended treatment</a:t>
            </a:r>
          </a:p>
        </p:txBody>
      </p:sp>
      <p:sp>
        <p:nvSpPr>
          <p:cNvPr id="4" name="Slide Number Placeholder 3"/>
          <p:cNvSpPr>
            <a:spLocks noGrp="1"/>
          </p:cNvSpPr>
          <p:nvPr>
            <p:ph type="sldNum" sz="quarter" idx="5"/>
          </p:nvPr>
        </p:nvSpPr>
        <p:spPr/>
        <p:txBody>
          <a:bodyPr/>
          <a:lstStyle/>
          <a:p>
            <a:fld id="{8510F16A-43B4-9F4F-9127-0A50A647D696}" type="slidenum">
              <a:rPr lang="en-US" smtClean="0"/>
              <a:t>11</a:t>
            </a:fld>
            <a:endParaRPr lang="en-US"/>
          </a:p>
        </p:txBody>
      </p:sp>
    </p:spTree>
    <p:extLst>
      <p:ext uri="{BB962C8B-B14F-4D97-AF65-F5344CB8AC3E}">
        <p14:creationId xmlns:p14="http://schemas.microsoft.com/office/powerpoint/2010/main" val="3439205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0F16A-43B4-9F4F-9127-0A50A647D696}" type="slidenum">
              <a:rPr lang="en-US" smtClean="0"/>
              <a:t>13</a:t>
            </a:fld>
            <a:endParaRPr lang="en-US"/>
          </a:p>
        </p:txBody>
      </p:sp>
    </p:spTree>
    <p:extLst>
      <p:ext uri="{BB962C8B-B14F-4D97-AF65-F5344CB8AC3E}">
        <p14:creationId xmlns:p14="http://schemas.microsoft.com/office/powerpoint/2010/main" val="70896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in effect 5/1 at FH’ Healthy and elective</a:t>
            </a:r>
          </a:p>
        </p:txBody>
      </p:sp>
      <p:sp>
        <p:nvSpPr>
          <p:cNvPr id="4" name="Slide Number Placeholder 3"/>
          <p:cNvSpPr>
            <a:spLocks noGrp="1"/>
          </p:cNvSpPr>
          <p:nvPr>
            <p:ph type="sldNum" sz="quarter" idx="5"/>
          </p:nvPr>
        </p:nvSpPr>
        <p:spPr/>
        <p:txBody>
          <a:bodyPr/>
          <a:lstStyle/>
          <a:p>
            <a:fld id="{8510F16A-43B4-9F4F-9127-0A50A647D696}" type="slidenum">
              <a:rPr lang="en-US" smtClean="0"/>
              <a:t>20</a:t>
            </a:fld>
            <a:endParaRPr lang="en-US"/>
          </a:p>
        </p:txBody>
      </p:sp>
    </p:spTree>
    <p:extLst>
      <p:ext uri="{BB962C8B-B14F-4D97-AF65-F5344CB8AC3E}">
        <p14:creationId xmlns:p14="http://schemas.microsoft.com/office/powerpoint/2010/main" val="2824130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0F16A-43B4-9F4F-9127-0A50A647D696}" type="slidenum">
              <a:rPr lang="en-US" smtClean="0"/>
              <a:t>25</a:t>
            </a:fld>
            <a:endParaRPr lang="en-US"/>
          </a:p>
        </p:txBody>
      </p:sp>
    </p:spTree>
    <p:extLst>
      <p:ext uri="{BB962C8B-B14F-4D97-AF65-F5344CB8AC3E}">
        <p14:creationId xmlns:p14="http://schemas.microsoft.com/office/powerpoint/2010/main" val="44124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B8CE48"/>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509260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49394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95400"/>
            <a:ext cx="2057400" cy="4830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95400"/>
            <a:ext cx="6019800" cy="483076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933484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391711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78C0BB-E4BE-4AC3-9766-B589BFD971B9}"/>
              </a:ext>
            </a:extLst>
          </p:cNvPr>
          <p:cNvSpPr>
            <a:spLocks noGrp="1"/>
          </p:cNvSpPr>
          <p:nvPr>
            <p:ph type="ftr" sz="quarter" idx="10"/>
          </p:nvPr>
        </p:nvSpPr>
        <p:spPr/>
        <p:txBody>
          <a:bodyPr/>
          <a:lstStyle/>
          <a:p>
            <a:r>
              <a:rPr lang="en-US" dirty="0"/>
              <a:t>July 28-30, 2024  |   The American Club   |   Kohler, WI</a:t>
            </a:r>
          </a:p>
        </p:txBody>
      </p:sp>
    </p:spTree>
    <p:extLst>
      <p:ext uri="{BB962C8B-B14F-4D97-AF65-F5344CB8AC3E}">
        <p14:creationId xmlns:p14="http://schemas.microsoft.com/office/powerpoint/2010/main" val="3101693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15014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141339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90800"/>
            <a:ext cx="4038600" cy="3535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590800"/>
            <a:ext cx="4038600" cy="3535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11613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457200" y="2590799"/>
            <a:ext cx="4040188" cy="35353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2590799"/>
            <a:ext cx="4041775" cy="35353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96026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33517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81180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7048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371600"/>
            <a:ext cx="5111750" cy="475456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03055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1295399"/>
            <a:ext cx="5486400" cy="3432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427903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199"/>
            <a:ext cx="8229600" cy="41910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0" y="5943600"/>
            <a:ext cx="9144000" cy="0"/>
          </a:xfrm>
          <a:prstGeom prst="line">
            <a:avLst/>
          </a:prstGeom>
          <a:ln>
            <a:solidFill>
              <a:srgbClr val="8A949C"/>
            </a:solidFill>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3"/>
          </p:nvPr>
        </p:nvSpPr>
        <p:spPr>
          <a:xfrm>
            <a:off x="2438400" y="6226173"/>
            <a:ext cx="4114800" cy="365125"/>
          </a:xfrm>
          <a:prstGeom prst="rect">
            <a:avLst/>
          </a:prstGeom>
        </p:spPr>
        <p:txBody>
          <a:bodyPr vert="horz" lIns="91440" tIns="45720" rIns="91440" bIns="45720" rtlCol="0" anchor="ctr"/>
          <a:lstStyle>
            <a:lvl1pPr algn="ctr">
              <a:defRPr sz="1200">
                <a:solidFill>
                  <a:srgbClr val="8A949C"/>
                </a:solidFill>
                <a:latin typeface="Myriad Pro" charset="0"/>
                <a:ea typeface="Myriad Pro" charset="0"/>
                <a:cs typeface="Myriad Pro" charset="0"/>
              </a:defRPr>
            </a:lvl1pPr>
          </a:lstStyle>
          <a:p>
            <a:r>
              <a:rPr lang="en-US" dirty="0"/>
              <a:t>July 28-30, 2024  |   The American Club   |   Kohler, WI</a:t>
            </a:r>
          </a:p>
        </p:txBody>
      </p:sp>
      <p:pic>
        <p:nvPicPr>
          <p:cNvPr id="14" name="Picture 13"/>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57200" y="6095999"/>
            <a:ext cx="1278364" cy="625475"/>
          </a:xfrm>
          <a:prstGeom prst="rect">
            <a:avLst/>
          </a:prstGeom>
        </p:spPr>
      </p:pic>
      <p:pic>
        <p:nvPicPr>
          <p:cNvPr id="13" name="Picture 7" descr="MCW logo - transparent.png"/>
          <p:cNvPicPr>
            <a:picLocks noChangeAspect="1"/>
          </p:cNvPicPr>
          <p:nvPr userDrawn="1"/>
        </p:nvPicPr>
        <p:blipFill>
          <a:blip r:embed="rId16" cstate="email">
            <a:alphaModFix amt="83000"/>
            <a:extLst>
              <a:ext uri="{28A0092B-C50C-407E-A947-70E740481C1C}">
                <a14:useLocalDpi xmlns:a14="http://schemas.microsoft.com/office/drawing/2010/main"/>
              </a:ext>
            </a:extLst>
          </a:blip>
          <a:srcRect/>
          <a:stretch>
            <a:fillRect/>
          </a:stretch>
        </p:blipFill>
        <p:spPr bwMode="auto">
          <a:xfrm>
            <a:off x="7845951" y="6074636"/>
            <a:ext cx="840849" cy="66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985513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914400" rtl="0" eaLnBrk="1" latinLnBrk="0" hangingPunct="1">
        <a:spcBef>
          <a:spcPct val="0"/>
        </a:spcBef>
        <a:buNone/>
        <a:defRPr sz="4400" kern="1200" baseline="0">
          <a:solidFill>
            <a:srgbClr val="B8CE48"/>
          </a:solidFill>
          <a:latin typeface="Myriad Pro" charset="0"/>
          <a:ea typeface="Myriad Pro" charset="0"/>
          <a:cs typeface="Myriad Pro"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Myriad Pro" charset="0"/>
          <a:ea typeface="Myriad Pro" charset="0"/>
          <a:cs typeface="Myriad Pro" charset="0"/>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Myriad Pro" charset="0"/>
          <a:ea typeface="Myriad Pro" charset="0"/>
          <a:cs typeface="Myriad Pro" charset="0"/>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yriad Pro" charset="0"/>
          <a:ea typeface="Myriad Pro" charset="0"/>
          <a:cs typeface="Myriad Pro" charset="0"/>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yriad Pro" charset="0"/>
          <a:ea typeface="Myriad Pro" charset="0"/>
          <a:cs typeface="Myriad Pro" charset="0"/>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yriad Pro" charset="0"/>
          <a:ea typeface="Myriad Pro" charset="0"/>
          <a:cs typeface="Myriad Pro"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C2B7-DDA9-35C7-DFF7-A96775A22F68}"/>
              </a:ext>
            </a:extLst>
          </p:cNvPr>
          <p:cNvSpPr>
            <a:spLocks noGrp="1"/>
          </p:cNvSpPr>
          <p:nvPr>
            <p:ph type="ctrTitle"/>
          </p:nvPr>
        </p:nvSpPr>
        <p:spPr/>
        <p:txBody>
          <a:bodyPr/>
          <a:lstStyle/>
          <a:p>
            <a:r>
              <a:rPr lang="en-US" dirty="0"/>
              <a:t>Perioperative Nutrition</a:t>
            </a:r>
          </a:p>
        </p:txBody>
      </p:sp>
      <p:sp>
        <p:nvSpPr>
          <p:cNvPr id="3" name="Subtitle 2">
            <a:extLst>
              <a:ext uri="{FF2B5EF4-FFF2-40B4-BE49-F238E27FC236}">
                <a16:creationId xmlns:a16="http://schemas.microsoft.com/office/drawing/2014/main" id="{07AE2750-7667-A080-5EAC-709B2AE67364}"/>
              </a:ext>
            </a:extLst>
          </p:cNvPr>
          <p:cNvSpPr>
            <a:spLocks noGrp="1"/>
          </p:cNvSpPr>
          <p:nvPr>
            <p:ph type="subTitle" idx="1"/>
          </p:nvPr>
        </p:nvSpPr>
        <p:spPr/>
        <p:txBody>
          <a:bodyPr/>
          <a:lstStyle/>
          <a:p>
            <a:r>
              <a:rPr lang="en-US" dirty="0"/>
              <a:t>Becky Massey, MD</a:t>
            </a:r>
          </a:p>
          <a:p>
            <a:r>
              <a:rPr lang="en-US" dirty="0"/>
              <a:t>Division of Head and Neck Oncology</a:t>
            </a:r>
          </a:p>
          <a:p>
            <a:endParaRPr lang="en-US" dirty="0"/>
          </a:p>
        </p:txBody>
      </p:sp>
      <p:sp>
        <p:nvSpPr>
          <p:cNvPr id="4" name="Footer Placeholder 3">
            <a:extLst>
              <a:ext uri="{FF2B5EF4-FFF2-40B4-BE49-F238E27FC236}">
                <a16:creationId xmlns:a16="http://schemas.microsoft.com/office/drawing/2014/main" id="{4B7828EF-6368-EEF7-5E50-37C3D69B868F}"/>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396605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1B9C-CDD2-2A18-FC99-821952F9C9B8}"/>
              </a:ext>
            </a:extLst>
          </p:cNvPr>
          <p:cNvSpPr>
            <a:spLocks noGrp="1"/>
          </p:cNvSpPr>
          <p:nvPr>
            <p:ph type="title"/>
          </p:nvPr>
        </p:nvSpPr>
        <p:spPr/>
        <p:txBody>
          <a:bodyPr>
            <a:normAutofit fontScale="90000"/>
          </a:bodyPr>
          <a:lstStyle/>
          <a:p>
            <a:r>
              <a:rPr lang="en-US" u="sng" dirty="0"/>
              <a:t>E</a:t>
            </a:r>
            <a:r>
              <a:rPr lang="en-US" dirty="0"/>
              <a:t>nhanced </a:t>
            </a:r>
            <a:r>
              <a:rPr lang="en-US" u="sng" dirty="0"/>
              <a:t>R</a:t>
            </a:r>
            <a:r>
              <a:rPr lang="en-US" dirty="0"/>
              <a:t>ecovery </a:t>
            </a:r>
            <a:r>
              <a:rPr lang="en-US" u="sng" dirty="0"/>
              <a:t>A</a:t>
            </a:r>
            <a:r>
              <a:rPr lang="en-US" dirty="0"/>
              <a:t>fter </a:t>
            </a:r>
            <a:r>
              <a:rPr lang="en-US" u="sng" dirty="0"/>
              <a:t>S</a:t>
            </a:r>
            <a:r>
              <a:rPr lang="en-US" dirty="0"/>
              <a:t>urgery</a:t>
            </a:r>
            <a:br>
              <a:rPr lang="en-US" dirty="0"/>
            </a:br>
            <a:r>
              <a:rPr lang="en-US" dirty="0"/>
              <a:t>(ERAS)</a:t>
            </a:r>
          </a:p>
        </p:txBody>
      </p:sp>
      <p:sp>
        <p:nvSpPr>
          <p:cNvPr id="3" name="Content Placeholder 2">
            <a:extLst>
              <a:ext uri="{FF2B5EF4-FFF2-40B4-BE49-F238E27FC236}">
                <a16:creationId xmlns:a16="http://schemas.microsoft.com/office/drawing/2014/main" id="{4A22E9F3-E3EA-F51F-4382-13F84721D125}"/>
              </a:ext>
            </a:extLst>
          </p:cNvPr>
          <p:cNvSpPr>
            <a:spLocks noGrp="1"/>
          </p:cNvSpPr>
          <p:nvPr>
            <p:ph idx="1"/>
          </p:nvPr>
        </p:nvSpPr>
        <p:spPr/>
        <p:txBody>
          <a:bodyPr/>
          <a:lstStyle/>
          <a:p>
            <a:r>
              <a:rPr lang="en-US" dirty="0"/>
              <a:t>Multimodality perioperative care pathway</a:t>
            </a:r>
          </a:p>
          <a:p>
            <a:pPr lvl="1"/>
            <a:r>
              <a:rPr lang="en-US" dirty="0"/>
              <a:t>Promote rapid recovery</a:t>
            </a:r>
          </a:p>
          <a:p>
            <a:pPr lvl="1"/>
            <a:r>
              <a:rPr lang="en-US" dirty="0"/>
              <a:t>Complication reduction</a:t>
            </a:r>
          </a:p>
          <a:p>
            <a:pPr lvl="1"/>
            <a:r>
              <a:rPr lang="en-US" dirty="0"/>
              <a:t>Back to baseline functional status</a:t>
            </a:r>
          </a:p>
          <a:p>
            <a:pPr lvl="1"/>
            <a:r>
              <a:rPr lang="en-US" dirty="0"/>
              <a:t>Fit to proceed with planned cancer treatment</a:t>
            </a:r>
          </a:p>
          <a:p>
            <a:pPr lvl="1"/>
            <a:endParaRPr lang="en-US" dirty="0"/>
          </a:p>
          <a:p>
            <a:pPr lvl="1"/>
            <a:endParaRPr lang="en-US" dirty="0"/>
          </a:p>
        </p:txBody>
      </p:sp>
      <p:sp>
        <p:nvSpPr>
          <p:cNvPr id="4" name="Footer Placeholder 3">
            <a:extLst>
              <a:ext uri="{FF2B5EF4-FFF2-40B4-BE49-F238E27FC236}">
                <a16:creationId xmlns:a16="http://schemas.microsoft.com/office/drawing/2014/main" id="{7D3F54DC-2806-E9E0-5895-54B12E147BDB}"/>
              </a:ext>
            </a:extLst>
          </p:cNvPr>
          <p:cNvSpPr>
            <a:spLocks noGrp="1"/>
          </p:cNvSpPr>
          <p:nvPr>
            <p:ph type="ftr" sz="quarter" idx="10"/>
          </p:nvPr>
        </p:nvSpPr>
        <p:spPr/>
        <p:txBody>
          <a:bodyPr/>
          <a:lstStyle/>
          <a:p>
            <a:r>
              <a:rPr lang="en-US"/>
              <a:t>July 28-30, 2024   |   The American Club   |   Kohler, WI</a:t>
            </a:r>
            <a:endParaRPr lang="en-US" dirty="0"/>
          </a:p>
        </p:txBody>
      </p:sp>
      <p:sp>
        <p:nvSpPr>
          <p:cNvPr id="6" name="TextBox 5">
            <a:extLst>
              <a:ext uri="{FF2B5EF4-FFF2-40B4-BE49-F238E27FC236}">
                <a16:creationId xmlns:a16="http://schemas.microsoft.com/office/drawing/2014/main" id="{18C02038-8FF8-AF5C-C174-6A5BC8367913}"/>
              </a:ext>
            </a:extLst>
          </p:cNvPr>
          <p:cNvSpPr txBox="1"/>
          <p:nvPr/>
        </p:nvSpPr>
        <p:spPr>
          <a:xfrm>
            <a:off x="2209800" y="4738691"/>
            <a:ext cx="6629400" cy="646331"/>
          </a:xfrm>
          <a:prstGeom prst="rect">
            <a:avLst/>
          </a:prstGeom>
          <a:noFill/>
        </p:spPr>
        <p:txBody>
          <a:bodyPr wrap="square">
            <a:spAutoFit/>
          </a:bodyPr>
          <a:lstStyle/>
          <a:p>
            <a:r>
              <a:rPr lang="en-US" dirty="0"/>
              <a:t> Enhanced Recovery After Surgery Society for Perioperative Care (www.erasociety.org).</a:t>
            </a:r>
          </a:p>
        </p:txBody>
      </p:sp>
      <p:pic>
        <p:nvPicPr>
          <p:cNvPr id="7" name="Picture 6">
            <a:extLst>
              <a:ext uri="{FF2B5EF4-FFF2-40B4-BE49-F238E27FC236}">
                <a16:creationId xmlns:a16="http://schemas.microsoft.com/office/drawing/2014/main" id="{5FA35B67-8D6E-07C9-CFB5-849A9B249D7B}"/>
              </a:ext>
            </a:extLst>
          </p:cNvPr>
          <p:cNvPicPr>
            <a:picLocks noChangeAspect="1"/>
          </p:cNvPicPr>
          <p:nvPr/>
        </p:nvPicPr>
        <p:blipFill rotWithShape="1">
          <a:blip r:embed="rId3"/>
          <a:srcRect l="55834" t="16697" r="38333" b="72202"/>
          <a:stretch/>
        </p:blipFill>
        <p:spPr>
          <a:xfrm>
            <a:off x="76200" y="4495800"/>
            <a:ext cx="1981200" cy="1132114"/>
          </a:xfrm>
          <a:prstGeom prst="rect">
            <a:avLst/>
          </a:prstGeom>
        </p:spPr>
      </p:pic>
    </p:spTree>
    <p:extLst>
      <p:ext uri="{BB962C8B-B14F-4D97-AF65-F5344CB8AC3E}">
        <p14:creationId xmlns:p14="http://schemas.microsoft.com/office/powerpoint/2010/main" val="3458178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E721-BE1C-5D01-17A8-B2E170832CFB}"/>
              </a:ext>
            </a:extLst>
          </p:cNvPr>
          <p:cNvSpPr>
            <a:spLocks noGrp="1"/>
          </p:cNvSpPr>
          <p:nvPr>
            <p:ph type="title"/>
          </p:nvPr>
        </p:nvSpPr>
        <p:spPr/>
        <p:txBody>
          <a:bodyPr>
            <a:normAutofit/>
          </a:bodyPr>
          <a:lstStyle/>
          <a:p>
            <a:r>
              <a:rPr lang="en-US" dirty="0"/>
              <a:t>ERAS</a:t>
            </a:r>
          </a:p>
        </p:txBody>
      </p:sp>
      <p:sp>
        <p:nvSpPr>
          <p:cNvPr id="3" name="Content Placeholder 2">
            <a:extLst>
              <a:ext uri="{FF2B5EF4-FFF2-40B4-BE49-F238E27FC236}">
                <a16:creationId xmlns:a16="http://schemas.microsoft.com/office/drawing/2014/main" id="{9F935885-059B-5BF5-2EAE-FB77789795DA}"/>
              </a:ext>
            </a:extLst>
          </p:cNvPr>
          <p:cNvSpPr>
            <a:spLocks noGrp="1"/>
          </p:cNvSpPr>
          <p:nvPr>
            <p:ph idx="1"/>
          </p:nvPr>
        </p:nvSpPr>
        <p:spPr/>
        <p:txBody>
          <a:bodyPr/>
          <a:lstStyle/>
          <a:p>
            <a:r>
              <a:rPr lang="en-US" dirty="0"/>
              <a:t>Early postoperative feeding</a:t>
            </a:r>
          </a:p>
          <a:p>
            <a:r>
              <a:rPr lang="en-US" dirty="0"/>
              <a:t>Early mobilization to reduce muscle loss</a:t>
            </a:r>
          </a:p>
          <a:p>
            <a:r>
              <a:rPr lang="en-US" dirty="0"/>
              <a:t>Initially colorectal population in 2002</a:t>
            </a:r>
          </a:p>
          <a:p>
            <a:r>
              <a:rPr lang="en-US" dirty="0"/>
              <a:t>Expanded to many subspecialities</a:t>
            </a:r>
          </a:p>
        </p:txBody>
      </p:sp>
      <p:sp>
        <p:nvSpPr>
          <p:cNvPr id="4" name="Footer Placeholder 3">
            <a:extLst>
              <a:ext uri="{FF2B5EF4-FFF2-40B4-BE49-F238E27FC236}">
                <a16:creationId xmlns:a16="http://schemas.microsoft.com/office/drawing/2014/main" id="{9C6BC353-4A6F-7778-1ABC-9339C6B0309A}"/>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266654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5DCDE-4A14-0B0F-7EE8-63D9278D8716}"/>
              </a:ext>
            </a:extLst>
          </p:cNvPr>
          <p:cNvSpPr>
            <a:spLocks noGrp="1"/>
          </p:cNvSpPr>
          <p:nvPr>
            <p:ph type="title"/>
          </p:nvPr>
        </p:nvSpPr>
        <p:spPr/>
        <p:txBody>
          <a:bodyPr/>
          <a:lstStyle/>
          <a:p>
            <a:r>
              <a:rPr lang="en-US" dirty="0"/>
              <a:t>ERAS</a:t>
            </a:r>
          </a:p>
        </p:txBody>
      </p:sp>
      <p:sp>
        <p:nvSpPr>
          <p:cNvPr id="3" name="Content Placeholder 2">
            <a:extLst>
              <a:ext uri="{FF2B5EF4-FFF2-40B4-BE49-F238E27FC236}">
                <a16:creationId xmlns:a16="http://schemas.microsoft.com/office/drawing/2014/main" id="{52212210-36B7-FF1F-439D-D82E32A4489D}"/>
              </a:ext>
            </a:extLst>
          </p:cNvPr>
          <p:cNvSpPr>
            <a:spLocks noGrp="1"/>
          </p:cNvSpPr>
          <p:nvPr>
            <p:ph idx="1"/>
          </p:nvPr>
        </p:nvSpPr>
        <p:spPr/>
        <p:txBody>
          <a:bodyPr/>
          <a:lstStyle/>
          <a:p>
            <a:pPr marL="0" indent="0">
              <a:buNone/>
            </a:pPr>
            <a:r>
              <a:rPr lang="en-US" dirty="0"/>
              <a:t>Initiative for “fast-track”, “clinical pathway”</a:t>
            </a:r>
          </a:p>
          <a:p>
            <a:pPr lvl="1"/>
            <a:r>
              <a:rPr lang="en-US" u="sng" dirty="0"/>
              <a:t>Complication reduction</a:t>
            </a:r>
          </a:p>
          <a:p>
            <a:pPr marL="457200" lvl="1" indent="0">
              <a:buNone/>
            </a:pPr>
            <a:endParaRPr lang="en-US" u="sng" dirty="0"/>
          </a:p>
          <a:p>
            <a:pPr lvl="1"/>
            <a:r>
              <a:rPr lang="en-US" dirty="0"/>
              <a:t>Cost</a:t>
            </a:r>
          </a:p>
          <a:p>
            <a:pPr lvl="1"/>
            <a:r>
              <a:rPr lang="en-US" dirty="0"/>
              <a:t>LOS</a:t>
            </a:r>
          </a:p>
          <a:p>
            <a:pPr lvl="1"/>
            <a:r>
              <a:rPr lang="en-US" dirty="0"/>
              <a:t>Readmissions</a:t>
            </a:r>
          </a:p>
          <a:p>
            <a:pPr lvl="1"/>
            <a:r>
              <a:rPr lang="en-US" dirty="0"/>
              <a:t>Patient experience</a:t>
            </a:r>
          </a:p>
        </p:txBody>
      </p:sp>
      <p:sp>
        <p:nvSpPr>
          <p:cNvPr id="4" name="Footer Placeholder 3">
            <a:extLst>
              <a:ext uri="{FF2B5EF4-FFF2-40B4-BE49-F238E27FC236}">
                <a16:creationId xmlns:a16="http://schemas.microsoft.com/office/drawing/2014/main" id="{A5AFBC5C-A515-0C9A-0F80-2AE182295176}"/>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3553509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90B5-4FB8-8D3F-43E8-A3179A5945EB}"/>
              </a:ext>
            </a:extLst>
          </p:cNvPr>
          <p:cNvSpPr>
            <a:spLocks noGrp="1"/>
          </p:cNvSpPr>
          <p:nvPr>
            <p:ph type="title"/>
          </p:nvPr>
        </p:nvSpPr>
        <p:spPr>
          <a:xfrm>
            <a:off x="-241383" y="5067299"/>
            <a:ext cx="5257800" cy="1143000"/>
          </a:xfrm>
        </p:spPr>
        <p:txBody>
          <a:bodyPr>
            <a:normAutofit/>
          </a:bodyPr>
          <a:lstStyle/>
          <a:p>
            <a:r>
              <a:rPr lang="en-US" sz="1100" b="0" i="1" dirty="0">
                <a:solidFill>
                  <a:schemeClr val="tx1"/>
                </a:solidFill>
                <a:effectLst/>
                <a:latin typeface="Guardian TextSans Web"/>
              </a:rPr>
              <a:t>JAMA </a:t>
            </a:r>
            <a:r>
              <a:rPr lang="en-US" sz="1100" b="0" i="1" dirty="0" err="1">
                <a:solidFill>
                  <a:schemeClr val="tx1"/>
                </a:solidFill>
                <a:effectLst/>
                <a:latin typeface="Guardian TextSans Web"/>
              </a:rPr>
              <a:t>Otolaryngol</a:t>
            </a:r>
            <a:r>
              <a:rPr lang="en-US" sz="1100" b="0" i="1" dirty="0">
                <a:solidFill>
                  <a:schemeClr val="tx1"/>
                </a:solidFill>
                <a:effectLst/>
                <a:latin typeface="Guardian TextSans Web"/>
              </a:rPr>
              <a:t> Head Neck Surg. </a:t>
            </a:r>
            <a:r>
              <a:rPr lang="en-US" sz="1100" b="0" i="0" dirty="0">
                <a:solidFill>
                  <a:schemeClr val="tx1"/>
                </a:solidFill>
                <a:effectLst/>
                <a:latin typeface="Guardian TextSans Web"/>
              </a:rPr>
              <a:t>2017;143(3):292-303. doi:10.1001/jamaoto.2016.2981</a:t>
            </a:r>
            <a:endParaRPr lang="en-US" sz="1100" dirty="0">
              <a:solidFill>
                <a:schemeClr val="tx1"/>
              </a:solidFill>
            </a:endParaRPr>
          </a:p>
        </p:txBody>
      </p:sp>
      <p:sp>
        <p:nvSpPr>
          <p:cNvPr id="3" name="Content Placeholder 2">
            <a:extLst>
              <a:ext uri="{FF2B5EF4-FFF2-40B4-BE49-F238E27FC236}">
                <a16:creationId xmlns:a16="http://schemas.microsoft.com/office/drawing/2014/main" id="{82EB27E4-A285-AA2D-6B0E-D3906E2B0F1E}"/>
              </a:ext>
            </a:extLst>
          </p:cNvPr>
          <p:cNvSpPr>
            <a:spLocks noGrp="1"/>
          </p:cNvSpPr>
          <p:nvPr>
            <p:ph idx="1"/>
          </p:nvPr>
        </p:nvSpPr>
        <p:spPr>
          <a:xfrm>
            <a:off x="266700" y="1813035"/>
            <a:ext cx="4305300" cy="3520966"/>
          </a:xfrm>
        </p:spPr>
        <p:txBody>
          <a:bodyPr>
            <a:normAutofit fontScale="62500" lnSpcReduction="20000"/>
          </a:bodyPr>
          <a:lstStyle/>
          <a:p>
            <a:pPr marL="0" indent="0">
              <a:buNone/>
            </a:pPr>
            <a:r>
              <a:rPr lang="en-US" dirty="0"/>
              <a:t>Principles</a:t>
            </a:r>
          </a:p>
          <a:p>
            <a:pPr lvl="1"/>
            <a:r>
              <a:rPr lang="en-US" dirty="0"/>
              <a:t>Preoperative patient education</a:t>
            </a:r>
          </a:p>
          <a:p>
            <a:pPr lvl="1"/>
            <a:r>
              <a:rPr lang="en-US" dirty="0"/>
              <a:t>Perioperative nutritional care</a:t>
            </a:r>
          </a:p>
          <a:p>
            <a:pPr lvl="1"/>
            <a:r>
              <a:rPr lang="en-US" dirty="0"/>
              <a:t>VTE prophylaxis</a:t>
            </a:r>
          </a:p>
          <a:p>
            <a:pPr lvl="1"/>
            <a:r>
              <a:rPr lang="en-US" dirty="0"/>
              <a:t>Antibiotic prophylaxis</a:t>
            </a:r>
          </a:p>
          <a:p>
            <a:pPr lvl="1"/>
            <a:r>
              <a:rPr lang="en-US" dirty="0"/>
              <a:t>Perioperative IV fluid management</a:t>
            </a:r>
          </a:p>
          <a:p>
            <a:pPr lvl="1"/>
            <a:r>
              <a:rPr lang="en-US" dirty="0"/>
              <a:t>Avoidance of tracheostomy when possible</a:t>
            </a:r>
          </a:p>
          <a:p>
            <a:pPr lvl="1"/>
            <a:r>
              <a:rPr lang="en-US" dirty="0"/>
              <a:t>Pain management</a:t>
            </a:r>
          </a:p>
          <a:p>
            <a:pPr lvl="1"/>
            <a:r>
              <a:rPr lang="en-US" dirty="0"/>
              <a:t>Avoidance of ICU/sedation</a:t>
            </a:r>
          </a:p>
        </p:txBody>
      </p:sp>
      <p:sp>
        <p:nvSpPr>
          <p:cNvPr id="4" name="Footer Placeholder 3">
            <a:extLst>
              <a:ext uri="{FF2B5EF4-FFF2-40B4-BE49-F238E27FC236}">
                <a16:creationId xmlns:a16="http://schemas.microsoft.com/office/drawing/2014/main" id="{F841FF9B-5E6A-124B-EA09-46CD42B090D3}"/>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a:extLst>
              <a:ext uri="{FF2B5EF4-FFF2-40B4-BE49-F238E27FC236}">
                <a16:creationId xmlns:a16="http://schemas.microsoft.com/office/drawing/2014/main" id="{4B7C2896-D584-B3E2-F1FD-2132E9299D61}"/>
              </a:ext>
            </a:extLst>
          </p:cNvPr>
          <p:cNvPicPr>
            <a:picLocks noChangeAspect="1"/>
          </p:cNvPicPr>
          <p:nvPr/>
        </p:nvPicPr>
        <p:blipFill>
          <a:blip r:embed="rId3"/>
          <a:stretch>
            <a:fillRect/>
          </a:stretch>
        </p:blipFill>
        <p:spPr>
          <a:xfrm>
            <a:off x="4800600" y="548633"/>
            <a:ext cx="4245585" cy="5090166"/>
          </a:xfrm>
          <a:prstGeom prst="rect">
            <a:avLst/>
          </a:prstGeom>
        </p:spPr>
      </p:pic>
      <p:pic>
        <p:nvPicPr>
          <p:cNvPr id="7" name="Picture 6">
            <a:extLst>
              <a:ext uri="{FF2B5EF4-FFF2-40B4-BE49-F238E27FC236}">
                <a16:creationId xmlns:a16="http://schemas.microsoft.com/office/drawing/2014/main" id="{60B582CB-AF86-52C7-25AE-A97959F63B8D}"/>
              </a:ext>
            </a:extLst>
          </p:cNvPr>
          <p:cNvPicPr>
            <a:picLocks noChangeAspect="1"/>
          </p:cNvPicPr>
          <p:nvPr/>
        </p:nvPicPr>
        <p:blipFill rotWithShape="1">
          <a:blip r:embed="rId4"/>
          <a:srcRect l="55026" t="36118" r="27466" b="30564"/>
          <a:stretch/>
        </p:blipFill>
        <p:spPr>
          <a:xfrm>
            <a:off x="533400" y="76200"/>
            <a:ext cx="2743200" cy="1567543"/>
          </a:xfrm>
          <a:prstGeom prst="rect">
            <a:avLst/>
          </a:prstGeom>
        </p:spPr>
      </p:pic>
    </p:spTree>
    <p:extLst>
      <p:ext uri="{BB962C8B-B14F-4D97-AF65-F5344CB8AC3E}">
        <p14:creationId xmlns:p14="http://schemas.microsoft.com/office/powerpoint/2010/main" val="3600661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E1BEF-02D2-C4A0-8A37-4B67C315DDCD}"/>
              </a:ext>
            </a:extLst>
          </p:cNvPr>
          <p:cNvSpPr>
            <a:spLocks noGrp="1"/>
          </p:cNvSpPr>
          <p:nvPr>
            <p:ph type="title"/>
          </p:nvPr>
        </p:nvSpPr>
        <p:spPr/>
        <p:txBody>
          <a:bodyPr/>
          <a:lstStyle/>
          <a:p>
            <a:r>
              <a:rPr lang="en-US" dirty="0"/>
              <a:t>ERAS HN Guidelines</a:t>
            </a:r>
          </a:p>
        </p:txBody>
      </p:sp>
      <p:sp>
        <p:nvSpPr>
          <p:cNvPr id="3" name="Content Placeholder 2">
            <a:extLst>
              <a:ext uri="{FF2B5EF4-FFF2-40B4-BE49-F238E27FC236}">
                <a16:creationId xmlns:a16="http://schemas.microsoft.com/office/drawing/2014/main" id="{941EFFA6-1FAF-799B-46BF-DF6F1F42A795}"/>
              </a:ext>
            </a:extLst>
          </p:cNvPr>
          <p:cNvSpPr>
            <a:spLocks noGrp="1"/>
          </p:cNvSpPr>
          <p:nvPr>
            <p:ph idx="1"/>
          </p:nvPr>
        </p:nvSpPr>
        <p:spPr/>
        <p:txBody>
          <a:bodyPr/>
          <a:lstStyle/>
          <a:p>
            <a:pPr marL="0" indent="0">
              <a:buNone/>
            </a:pPr>
            <a:r>
              <a:rPr lang="en-US" dirty="0"/>
              <a:t>Early feeding: </a:t>
            </a:r>
          </a:p>
        </p:txBody>
      </p:sp>
      <p:sp>
        <p:nvSpPr>
          <p:cNvPr id="4" name="Footer Placeholder 3">
            <a:extLst>
              <a:ext uri="{FF2B5EF4-FFF2-40B4-BE49-F238E27FC236}">
                <a16:creationId xmlns:a16="http://schemas.microsoft.com/office/drawing/2014/main" id="{4292DFC2-BFF1-5032-526D-98B7F79C2DB5}"/>
              </a:ext>
            </a:extLst>
          </p:cNvPr>
          <p:cNvSpPr>
            <a:spLocks noGrp="1"/>
          </p:cNvSpPr>
          <p:nvPr>
            <p:ph type="ftr" sz="quarter" idx="10"/>
          </p:nvPr>
        </p:nvSpPr>
        <p:spPr/>
        <p:txBody>
          <a:bodyPr/>
          <a:lstStyle/>
          <a:p>
            <a:r>
              <a:rPr lang="en-US"/>
              <a:t>July 28-30, 2024   |   The American Club   |   Kohler, WI</a:t>
            </a:r>
            <a:endParaRPr lang="en-US" dirty="0"/>
          </a:p>
        </p:txBody>
      </p:sp>
      <p:pic>
        <p:nvPicPr>
          <p:cNvPr id="8" name="Picture 7">
            <a:extLst>
              <a:ext uri="{FF2B5EF4-FFF2-40B4-BE49-F238E27FC236}">
                <a16:creationId xmlns:a16="http://schemas.microsoft.com/office/drawing/2014/main" id="{21279A35-343C-16E8-34A7-AF1537C184AB}"/>
              </a:ext>
            </a:extLst>
          </p:cNvPr>
          <p:cNvPicPr>
            <a:picLocks noChangeAspect="1"/>
          </p:cNvPicPr>
          <p:nvPr/>
        </p:nvPicPr>
        <p:blipFill rotWithShape="1">
          <a:blip r:embed="rId2"/>
          <a:srcRect l="68333" t="12024" r="13334" b="63875"/>
          <a:stretch/>
        </p:blipFill>
        <p:spPr>
          <a:xfrm>
            <a:off x="0" y="2193471"/>
            <a:ext cx="9155613" cy="3614059"/>
          </a:xfrm>
          <a:prstGeom prst="rect">
            <a:avLst/>
          </a:prstGeom>
        </p:spPr>
      </p:pic>
    </p:spTree>
    <p:extLst>
      <p:ext uri="{BB962C8B-B14F-4D97-AF65-F5344CB8AC3E}">
        <p14:creationId xmlns:p14="http://schemas.microsoft.com/office/powerpoint/2010/main" val="165373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75B1-6E34-BADA-5F51-28BD8F921043}"/>
              </a:ext>
            </a:extLst>
          </p:cNvPr>
          <p:cNvSpPr>
            <a:spLocks noGrp="1"/>
          </p:cNvSpPr>
          <p:nvPr>
            <p:ph type="title"/>
          </p:nvPr>
        </p:nvSpPr>
        <p:spPr/>
        <p:txBody>
          <a:bodyPr/>
          <a:lstStyle/>
          <a:p>
            <a:r>
              <a:rPr lang="en-US" dirty="0"/>
              <a:t>ERAS Head and Neck</a:t>
            </a:r>
          </a:p>
        </p:txBody>
      </p:sp>
      <p:sp>
        <p:nvSpPr>
          <p:cNvPr id="3" name="Content Placeholder 2">
            <a:extLst>
              <a:ext uri="{FF2B5EF4-FFF2-40B4-BE49-F238E27FC236}">
                <a16:creationId xmlns:a16="http://schemas.microsoft.com/office/drawing/2014/main" id="{4734AAF8-C3B8-037F-A183-EBD097547EFC}"/>
              </a:ext>
            </a:extLst>
          </p:cNvPr>
          <p:cNvSpPr>
            <a:spLocks noGrp="1"/>
          </p:cNvSpPr>
          <p:nvPr>
            <p:ph idx="1"/>
          </p:nvPr>
        </p:nvSpPr>
        <p:spPr>
          <a:xfrm>
            <a:off x="152400" y="1260902"/>
            <a:ext cx="7848600" cy="2133601"/>
          </a:xfrm>
        </p:spPr>
        <p:txBody>
          <a:bodyPr>
            <a:normAutofit/>
          </a:bodyPr>
          <a:lstStyle/>
          <a:p>
            <a:pPr marL="0" indent="0">
              <a:buNone/>
            </a:pPr>
            <a:endParaRPr lang="en-US" sz="800" dirty="0">
              <a:solidFill>
                <a:srgbClr val="FFFF00"/>
              </a:solidFill>
              <a:latin typeface="BlinkMacSystemFont"/>
            </a:endParaRPr>
          </a:p>
          <a:p>
            <a:pPr marL="0" indent="0">
              <a:buNone/>
            </a:pPr>
            <a:endParaRPr lang="en-US" sz="800" b="0" i="0" dirty="0">
              <a:solidFill>
                <a:srgbClr val="FFFF00"/>
              </a:solidFill>
              <a:effectLst/>
              <a:latin typeface="BlinkMacSystemFont"/>
            </a:endParaRPr>
          </a:p>
          <a:p>
            <a:pPr marL="457200" lvl="1" indent="0">
              <a:buNone/>
            </a:pPr>
            <a:r>
              <a:rPr lang="en-US" sz="1400" b="1" dirty="0">
                <a:latin typeface="Open Sans" panose="020B0606030504020204" pitchFamily="34" charset="0"/>
              </a:rPr>
              <a:t>Enhanced Recovery after Surgery recommendations that most impact patient care: A multi-institutional, multidiscipline analysis in the United States</a:t>
            </a:r>
          </a:p>
          <a:p>
            <a:pPr marL="457200" lvl="1" indent="0">
              <a:buNone/>
            </a:pPr>
            <a:endParaRPr lang="en-US" sz="1400" b="1" dirty="0">
              <a:solidFill>
                <a:srgbClr val="677788"/>
              </a:solidFill>
              <a:latin typeface="Open Sans" panose="020B0606030504020204" pitchFamily="34" charset="0"/>
            </a:endParaRPr>
          </a:p>
          <a:p>
            <a:pPr marL="457200" lvl="1" indent="0">
              <a:buNone/>
            </a:pPr>
            <a:r>
              <a:rPr lang="en-US" sz="1400" dirty="0"/>
              <a:t>Only area of surgery that preoperative compliance items predicted reductions in adverse outcomes was the pancreas, where oral carbohydrate loading reduced LOS and head and neck procedures, where the odds of mortality decreased with preoperative education</a:t>
            </a:r>
          </a:p>
        </p:txBody>
      </p:sp>
      <p:sp>
        <p:nvSpPr>
          <p:cNvPr id="4" name="Footer Placeholder 3">
            <a:extLst>
              <a:ext uri="{FF2B5EF4-FFF2-40B4-BE49-F238E27FC236}">
                <a16:creationId xmlns:a16="http://schemas.microsoft.com/office/drawing/2014/main" id="{6E1A0B82-8CB2-67AF-A66C-624908665C88}"/>
              </a:ext>
            </a:extLst>
          </p:cNvPr>
          <p:cNvSpPr>
            <a:spLocks noGrp="1"/>
          </p:cNvSpPr>
          <p:nvPr>
            <p:ph type="ftr" sz="quarter" idx="10"/>
          </p:nvPr>
        </p:nvSpPr>
        <p:spPr/>
        <p:txBody>
          <a:bodyPr/>
          <a:lstStyle/>
          <a:p>
            <a:r>
              <a:rPr lang="en-US"/>
              <a:t>July 28-30, 2024   |   The American Club   |   Kohler, WI</a:t>
            </a:r>
            <a:endParaRPr lang="en-US" dirty="0"/>
          </a:p>
        </p:txBody>
      </p:sp>
      <p:pic>
        <p:nvPicPr>
          <p:cNvPr id="6" name="Picture 5">
            <a:extLst>
              <a:ext uri="{FF2B5EF4-FFF2-40B4-BE49-F238E27FC236}">
                <a16:creationId xmlns:a16="http://schemas.microsoft.com/office/drawing/2014/main" id="{71839D79-A442-000A-E13B-CBA0A35585DB}"/>
              </a:ext>
            </a:extLst>
          </p:cNvPr>
          <p:cNvPicPr>
            <a:picLocks noChangeAspect="1"/>
          </p:cNvPicPr>
          <p:nvPr/>
        </p:nvPicPr>
        <p:blipFill rotWithShape="1">
          <a:blip r:embed="rId2"/>
          <a:srcRect l="57971" t="35715" r="23768" b="30018"/>
          <a:stretch/>
        </p:blipFill>
        <p:spPr>
          <a:xfrm>
            <a:off x="866480" y="3394503"/>
            <a:ext cx="4315120" cy="2431537"/>
          </a:xfrm>
          <a:prstGeom prst="rect">
            <a:avLst/>
          </a:prstGeom>
        </p:spPr>
      </p:pic>
      <p:sp>
        <p:nvSpPr>
          <p:cNvPr id="8" name="TextBox 7">
            <a:extLst>
              <a:ext uri="{FF2B5EF4-FFF2-40B4-BE49-F238E27FC236}">
                <a16:creationId xmlns:a16="http://schemas.microsoft.com/office/drawing/2014/main" id="{4E9E9171-7DAA-CF4D-81FE-033C682BD2B4}"/>
              </a:ext>
            </a:extLst>
          </p:cNvPr>
          <p:cNvSpPr txBox="1"/>
          <p:nvPr/>
        </p:nvSpPr>
        <p:spPr>
          <a:xfrm>
            <a:off x="0" y="3133660"/>
            <a:ext cx="5562600" cy="253916"/>
          </a:xfrm>
          <a:prstGeom prst="rect">
            <a:avLst/>
          </a:prstGeom>
          <a:noFill/>
        </p:spPr>
        <p:txBody>
          <a:bodyPr wrap="square">
            <a:spAutoFit/>
          </a:bodyPr>
          <a:lstStyle/>
          <a:p>
            <a:pPr marR="0" lvl="1" algn="l" defTabSz="914400" rtl="0" eaLnBrk="1" fontAlgn="auto" latinLnBrk="0" hangingPunct="1">
              <a:lnSpc>
                <a:spcPct val="100000"/>
              </a:lnSpc>
              <a:spcBef>
                <a:spcPct val="20000"/>
              </a:spcBef>
              <a:spcAft>
                <a:spcPts val="0"/>
              </a:spcAft>
              <a:buClrTx/>
              <a:buSzTx/>
              <a:tabLst/>
              <a:defRPr/>
            </a:pPr>
            <a:r>
              <a:rPr kumimoji="0" lang="en-US" sz="1050" b="0" i="0" u="sng" strike="noStrike" kern="1200" cap="none" spc="0" normalizeH="0" baseline="0" noProof="0" dirty="0">
                <a:ln>
                  <a:noFill/>
                </a:ln>
                <a:solidFill>
                  <a:prstClr val="white"/>
                </a:solidFill>
                <a:effectLst/>
                <a:uLnTx/>
                <a:uFillTx/>
                <a:latin typeface="Open Sans" panose="020B0606030504020204" pitchFamily="34" charset="0"/>
              </a:rPr>
              <a:t>Effect of itemized compliance recommendations and mortality by surgery type</a:t>
            </a: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10" name="TextBox 9">
            <a:extLst>
              <a:ext uri="{FF2B5EF4-FFF2-40B4-BE49-F238E27FC236}">
                <a16:creationId xmlns:a16="http://schemas.microsoft.com/office/drawing/2014/main" id="{274DD186-7BE0-B5DD-64C4-752B446A80ED}"/>
              </a:ext>
            </a:extLst>
          </p:cNvPr>
          <p:cNvSpPr txBox="1"/>
          <p:nvPr/>
        </p:nvSpPr>
        <p:spPr>
          <a:xfrm>
            <a:off x="5791201" y="4027439"/>
            <a:ext cx="2971800" cy="923330"/>
          </a:xfrm>
          <a:prstGeom prst="rect">
            <a:avLst/>
          </a:prstGeom>
          <a:noFill/>
        </p:spPr>
        <p:txBody>
          <a:bodyPr wrap="square">
            <a:spAutoFit/>
          </a:bodyPr>
          <a:lstStyle/>
          <a:p>
            <a:r>
              <a:rPr lang="en-US" sz="900" dirty="0"/>
              <a:t>Cochran, A.R., Shaw, G., Jr, Shue-McGuffin, K., Elias, K. and </a:t>
            </a:r>
            <a:r>
              <a:rPr lang="en-US" sz="900" dirty="0" err="1"/>
              <a:t>Vrochides</a:t>
            </a:r>
            <a:r>
              <a:rPr lang="en-US" sz="900" dirty="0"/>
              <a:t>, D. (2024), Enhanced Recovery after Surgery recommendations that most impact patient care: A multi-institutional, multidiscipline analysis in the United States. World J Surg, 48: 791-800. https://doi.org/10.1002/wjs.12124</a:t>
            </a:r>
          </a:p>
        </p:txBody>
      </p:sp>
    </p:spTree>
    <p:extLst>
      <p:ext uri="{BB962C8B-B14F-4D97-AF65-F5344CB8AC3E}">
        <p14:creationId xmlns:p14="http://schemas.microsoft.com/office/powerpoint/2010/main" val="706463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947-D7B4-1C95-CF54-4284D11D87EA}"/>
              </a:ext>
            </a:extLst>
          </p:cNvPr>
          <p:cNvSpPr>
            <a:spLocks noGrp="1"/>
          </p:cNvSpPr>
          <p:nvPr>
            <p:ph type="title"/>
          </p:nvPr>
        </p:nvSpPr>
        <p:spPr/>
        <p:txBody>
          <a:bodyPr>
            <a:normAutofit fontScale="90000"/>
          </a:bodyPr>
          <a:lstStyle/>
          <a:p>
            <a:r>
              <a:rPr lang="en-US" dirty="0"/>
              <a:t>ACS Initiatives</a:t>
            </a:r>
            <a:br>
              <a:rPr lang="en-US" dirty="0"/>
            </a:br>
            <a:endParaRPr lang="en-US" dirty="0"/>
          </a:p>
        </p:txBody>
      </p:sp>
      <p:sp>
        <p:nvSpPr>
          <p:cNvPr id="3" name="Content Placeholder 2">
            <a:extLst>
              <a:ext uri="{FF2B5EF4-FFF2-40B4-BE49-F238E27FC236}">
                <a16:creationId xmlns:a16="http://schemas.microsoft.com/office/drawing/2014/main" id="{D845A4A8-8775-8E53-28C5-7289646A5998}"/>
              </a:ext>
            </a:extLst>
          </p:cNvPr>
          <p:cNvSpPr>
            <a:spLocks noGrp="1"/>
          </p:cNvSpPr>
          <p:nvPr>
            <p:ph idx="1"/>
          </p:nvPr>
        </p:nvSpPr>
        <p:spPr>
          <a:xfrm>
            <a:off x="457200" y="1420091"/>
            <a:ext cx="2667000" cy="4191003"/>
          </a:xfrm>
        </p:spPr>
        <p:txBody>
          <a:bodyPr>
            <a:normAutofit/>
          </a:bodyPr>
          <a:lstStyle/>
          <a:p>
            <a:endParaRPr lang="en-US" dirty="0"/>
          </a:p>
          <a:p>
            <a:r>
              <a:rPr lang="en-US" sz="1100" dirty="0"/>
              <a:t>The Strong for Surgery program recommends testing albumin levels of patients prior to surgery to help determine risk for postsurgical complications. Surgical Care and Outcomes Assessment Program (SCOAP) 2005–2011 data indicates that there is a 200% to 300% increase in rates of re-operation and/or death in patients with an albumin of </a:t>
            </a:r>
            <a:r>
              <a:rPr lang="en-US" sz="800" dirty="0"/>
              <a:t>&lt;3 g/dl</a:t>
            </a:r>
            <a:endParaRPr lang="en-US" sz="1100" dirty="0"/>
          </a:p>
        </p:txBody>
      </p:sp>
      <p:sp>
        <p:nvSpPr>
          <p:cNvPr id="4" name="Footer Placeholder 3">
            <a:extLst>
              <a:ext uri="{FF2B5EF4-FFF2-40B4-BE49-F238E27FC236}">
                <a16:creationId xmlns:a16="http://schemas.microsoft.com/office/drawing/2014/main" id="{D8F90756-8BA6-99EC-4A85-0E664C8F5F2F}"/>
              </a:ext>
            </a:extLst>
          </p:cNvPr>
          <p:cNvSpPr>
            <a:spLocks noGrp="1"/>
          </p:cNvSpPr>
          <p:nvPr>
            <p:ph type="ftr" sz="quarter" idx="10"/>
          </p:nvPr>
        </p:nvSpPr>
        <p:spPr/>
        <p:txBody>
          <a:bodyPr/>
          <a:lstStyle/>
          <a:p>
            <a:r>
              <a:rPr lang="en-US"/>
              <a:t>July 28-30, 2024   |   The American Club   |   Kohler, WI</a:t>
            </a:r>
            <a:endParaRPr lang="en-US" dirty="0"/>
          </a:p>
        </p:txBody>
      </p:sp>
      <p:pic>
        <p:nvPicPr>
          <p:cNvPr id="6" name="Picture 5">
            <a:extLst>
              <a:ext uri="{FF2B5EF4-FFF2-40B4-BE49-F238E27FC236}">
                <a16:creationId xmlns:a16="http://schemas.microsoft.com/office/drawing/2014/main" id="{59D9ADFF-1CA5-A12F-C816-16D53DD34322}"/>
              </a:ext>
            </a:extLst>
          </p:cNvPr>
          <p:cNvPicPr>
            <a:picLocks noChangeAspect="1"/>
          </p:cNvPicPr>
          <p:nvPr/>
        </p:nvPicPr>
        <p:blipFill rotWithShape="1">
          <a:blip r:embed="rId2"/>
          <a:srcRect l="63333" t="22248" r="10001" b="9400"/>
          <a:stretch/>
        </p:blipFill>
        <p:spPr>
          <a:xfrm>
            <a:off x="3505202" y="1447800"/>
            <a:ext cx="5029200" cy="3870855"/>
          </a:xfrm>
          <a:prstGeom prst="rect">
            <a:avLst/>
          </a:prstGeom>
        </p:spPr>
      </p:pic>
    </p:spTree>
    <p:extLst>
      <p:ext uri="{BB962C8B-B14F-4D97-AF65-F5344CB8AC3E}">
        <p14:creationId xmlns:p14="http://schemas.microsoft.com/office/powerpoint/2010/main" val="3032157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6FD3-468A-BD0E-0106-270C19054B02}"/>
              </a:ext>
            </a:extLst>
          </p:cNvPr>
          <p:cNvSpPr>
            <a:spLocks noGrp="1"/>
          </p:cNvSpPr>
          <p:nvPr>
            <p:ph type="title"/>
          </p:nvPr>
        </p:nvSpPr>
        <p:spPr/>
        <p:txBody>
          <a:bodyPr/>
          <a:lstStyle/>
          <a:p>
            <a:r>
              <a:rPr lang="en-US" dirty="0"/>
              <a:t>Support/Intervention</a:t>
            </a:r>
          </a:p>
        </p:txBody>
      </p:sp>
      <p:sp>
        <p:nvSpPr>
          <p:cNvPr id="3" name="Content Placeholder 2">
            <a:extLst>
              <a:ext uri="{FF2B5EF4-FFF2-40B4-BE49-F238E27FC236}">
                <a16:creationId xmlns:a16="http://schemas.microsoft.com/office/drawing/2014/main" id="{BB58F296-95A2-0B3F-B204-29E63B4D38DE}"/>
              </a:ext>
            </a:extLst>
          </p:cNvPr>
          <p:cNvSpPr>
            <a:spLocks noGrp="1"/>
          </p:cNvSpPr>
          <p:nvPr>
            <p:ph idx="1"/>
          </p:nvPr>
        </p:nvSpPr>
        <p:spPr/>
        <p:txBody>
          <a:bodyPr>
            <a:normAutofit fontScale="77500" lnSpcReduction="20000"/>
          </a:bodyPr>
          <a:lstStyle/>
          <a:p>
            <a:r>
              <a:rPr lang="en-US" dirty="0"/>
              <a:t>Oral preferential to enteral to parenteral</a:t>
            </a:r>
          </a:p>
          <a:p>
            <a:r>
              <a:rPr lang="en-US" dirty="0"/>
              <a:t>Shouldn’t delay surgery unnecessarily</a:t>
            </a:r>
          </a:p>
          <a:p>
            <a:endParaRPr lang="en-US" dirty="0"/>
          </a:p>
          <a:p>
            <a:pPr marL="0" indent="0">
              <a:buNone/>
            </a:pPr>
            <a:r>
              <a:rPr lang="en-US" dirty="0"/>
              <a:t>Old thoughts:</a:t>
            </a:r>
          </a:p>
          <a:p>
            <a:pPr algn="just"/>
            <a:r>
              <a:rPr lang="en-US" b="0" i="0" dirty="0">
                <a:solidFill>
                  <a:srgbClr val="FFFFFF"/>
                </a:solidFill>
                <a:effectLst/>
                <a:latin typeface="acumin-pro"/>
              </a:rPr>
              <a:t>D</a:t>
            </a:r>
            <a:r>
              <a:rPr lang="en-US" dirty="0">
                <a:solidFill>
                  <a:srgbClr val="FFFFFF"/>
                </a:solidFill>
                <a:latin typeface="acumin-pro"/>
              </a:rPr>
              <a:t>espite </a:t>
            </a:r>
            <a:r>
              <a:rPr lang="en-US" b="0" i="0" dirty="0">
                <a:solidFill>
                  <a:srgbClr val="FFFFFF"/>
                </a:solidFill>
                <a:effectLst/>
                <a:latin typeface="acumin-pro"/>
              </a:rPr>
              <a:t>low serum albumin </a:t>
            </a:r>
            <a:r>
              <a:rPr lang="en-US" dirty="0">
                <a:solidFill>
                  <a:srgbClr val="FFFFFF"/>
                </a:solidFill>
                <a:latin typeface="acumin-pro"/>
              </a:rPr>
              <a:t>being</a:t>
            </a:r>
            <a:r>
              <a:rPr lang="en-US" b="0" i="0" dirty="0">
                <a:solidFill>
                  <a:srgbClr val="FFFFFF"/>
                </a:solidFill>
                <a:effectLst/>
                <a:latin typeface="acumin-pro"/>
              </a:rPr>
              <a:t> associated with poorer surgical outcomes, doesn’t necessarily reflect nutritional state.</a:t>
            </a:r>
          </a:p>
          <a:p>
            <a:pPr algn="just"/>
            <a:r>
              <a:rPr lang="en-US" dirty="0">
                <a:solidFill>
                  <a:srgbClr val="FFFFFF"/>
                </a:solidFill>
                <a:latin typeface="acumin-pro"/>
              </a:rPr>
              <a:t>Can be </a:t>
            </a:r>
            <a:r>
              <a:rPr lang="en-US" b="0" i="0" dirty="0">
                <a:solidFill>
                  <a:srgbClr val="FFFFFF"/>
                </a:solidFill>
                <a:effectLst/>
                <a:latin typeface="acumin-pro"/>
              </a:rPr>
              <a:t>reflective of chronic inflammation, protein losing enteropathy, proteinuria, or hepatic dysfunction, but does not reflect malnutrition</a:t>
            </a:r>
          </a:p>
          <a:p>
            <a:pPr algn="just"/>
            <a:r>
              <a:rPr lang="en-US" dirty="0">
                <a:solidFill>
                  <a:srgbClr val="FFFFFF"/>
                </a:solidFill>
                <a:latin typeface="acumin-pro"/>
              </a:rPr>
              <a:t>S</a:t>
            </a:r>
            <a:r>
              <a:rPr lang="en-US" b="0" i="0" dirty="0">
                <a:solidFill>
                  <a:srgbClr val="FFFFFF"/>
                </a:solidFill>
                <a:effectLst/>
                <a:latin typeface="acumin-pro"/>
              </a:rPr>
              <a:t>evere anorexia nervosa have a normal serum albumin</a:t>
            </a:r>
          </a:p>
          <a:p>
            <a:endParaRPr lang="en-US" dirty="0"/>
          </a:p>
          <a:p>
            <a:endParaRPr lang="en-US" dirty="0"/>
          </a:p>
        </p:txBody>
      </p:sp>
      <p:sp>
        <p:nvSpPr>
          <p:cNvPr id="4" name="Footer Placeholder 3">
            <a:extLst>
              <a:ext uri="{FF2B5EF4-FFF2-40B4-BE49-F238E27FC236}">
                <a16:creationId xmlns:a16="http://schemas.microsoft.com/office/drawing/2014/main" id="{89D79E8B-5A7C-549A-9CEB-28C146C6576F}"/>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1115753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BC8CD-925A-C565-E5D4-66CD1071AF73}"/>
              </a:ext>
            </a:extLst>
          </p:cNvPr>
          <p:cNvSpPr>
            <a:spLocks noGrp="1"/>
          </p:cNvSpPr>
          <p:nvPr>
            <p:ph type="title"/>
          </p:nvPr>
        </p:nvSpPr>
        <p:spPr>
          <a:xfrm>
            <a:off x="494522" y="441648"/>
            <a:ext cx="8229600" cy="1143000"/>
          </a:xfrm>
        </p:spPr>
        <p:txBody>
          <a:bodyPr/>
          <a:lstStyle/>
          <a:p>
            <a:r>
              <a:rPr lang="en-US" dirty="0"/>
              <a:t>Dogmatic Practices</a:t>
            </a:r>
          </a:p>
        </p:txBody>
      </p:sp>
      <p:sp>
        <p:nvSpPr>
          <p:cNvPr id="3" name="Content Placeholder 2">
            <a:extLst>
              <a:ext uri="{FF2B5EF4-FFF2-40B4-BE49-F238E27FC236}">
                <a16:creationId xmlns:a16="http://schemas.microsoft.com/office/drawing/2014/main" id="{71DCEC35-C774-94FC-23FA-903729426A10}"/>
              </a:ext>
            </a:extLst>
          </p:cNvPr>
          <p:cNvSpPr>
            <a:spLocks noGrp="1"/>
          </p:cNvSpPr>
          <p:nvPr>
            <p:ph idx="1"/>
          </p:nvPr>
        </p:nvSpPr>
        <p:spPr/>
        <p:txBody>
          <a:bodyPr/>
          <a:lstStyle/>
          <a:p>
            <a:r>
              <a:rPr lang="en-US" dirty="0"/>
              <a:t>NPO after MN</a:t>
            </a:r>
          </a:p>
          <a:p>
            <a:r>
              <a:rPr lang="en-US" dirty="0"/>
              <a:t>Complete NPO</a:t>
            </a:r>
          </a:p>
          <a:p>
            <a:r>
              <a:rPr lang="en-US" dirty="0"/>
              <a:t>Bedrest</a:t>
            </a:r>
          </a:p>
          <a:p>
            <a:endParaRPr lang="en-US" dirty="0"/>
          </a:p>
        </p:txBody>
      </p:sp>
      <p:sp>
        <p:nvSpPr>
          <p:cNvPr id="4" name="Footer Placeholder 3">
            <a:extLst>
              <a:ext uri="{FF2B5EF4-FFF2-40B4-BE49-F238E27FC236}">
                <a16:creationId xmlns:a16="http://schemas.microsoft.com/office/drawing/2014/main" id="{600EF706-D005-6CD2-3464-CD753965456D}"/>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310026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0D74-A033-DEF6-6F04-D8038F432809}"/>
              </a:ext>
            </a:extLst>
          </p:cNvPr>
          <p:cNvSpPr>
            <a:spLocks noGrp="1"/>
          </p:cNvSpPr>
          <p:nvPr>
            <p:ph type="title"/>
          </p:nvPr>
        </p:nvSpPr>
        <p:spPr/>
        <p:txBody>
          <a:bodyPr/>
          <a:lstStyle/>
          <a:p>
            <a:r>
              <a:rPr lang="en-US" dirty="0"/>
              <a:t>NPO after Midnight</a:t>
            </a:r>
          </a:p>
        </p:txBody>
      </p:sp>
      <p:sp>
        <p:nvSpPr>
          <p:cNvPr id="3" name="Content Placeholder 2">
            <a:extLst>
              <a:ext uri="{FF2B5EF4-FFF2-40B4-BE49-F238E27FC236}">
                <a16:creationId xmlns:a16="http://schemas.microsoft.com/office/drawing/2014/main" id="{21D86225-9FF9-F48A-DFF5-E87315D9F78B}"/>
              </a:ext>
            </a:extLst>
          </p:cNvPr>
          <p:cNvSpPr>
            <a:spLocks noGrp="1"/>
          </p:cNvSpPr>
          <p:nvPr>
            <p:ph idx="1"/>
          </p:nvPr>
        </p:nvSpPr>
        <p:spPr/>
        <p:txBody>
          <a:bodyPr>
            <a:normAutofit/>
          </a:bodyPr>
          <a:lstStyle/>
          <a:p>
            <a:r>
              <a:rPr lang="en-US" sz="1400" dirty="0"/>
              <a:t>Fasting from midnight prior to surgery originates from historical, institutional, and clinician-driven practices. Despite evidence of poorer outcomes and delayed recovery with prolonged fasting, outdated surgical fasting practices persist.</a:t>
            </a:r>
          </a:p>
          <a:p>
            <a:endParaRPr lang="en-US" sz="1400" dirty="0"/>
          </a:p>
          <a:p>
            <a:r>
              <a:rPr lang="en-US" sz="1400" dirty="0"/>
              <a:t>Clear liquids beneficial up to 2 hours prior to anesthesia</a:t>
            </a:r>
          </a:p>
          <a:p>
            <a:endParaRPr lang="en-US" sz="1400" dirty="0"/>
          </a:p>
          <a:p>
            <a:r>
              <a:rPr lang="en-US" sz="1400" dirty="0"/>
              <a:t>Carbohydrate loading: excessive starvation times cause dehydration, induce stress response resulting in catabolic state (increases insulin resistance and </a:t>
            </a:r>
            <a:r>
              <a:rPr lang="en-US" sz="1400" dirty="0" err="1"/>
              <a:t>periop</a:t>
            </a:r>
            <a:r>
              <a:rPr lang="en-US" sz="1400" dirty="0"/>
              <a:t> hyperglycemia); Carbohydrate loading drinks 2 hours prior to surgery.</a:t>
            </a:r>
          </a:p>
        </p:txBody>
      </p:sp>
      <p:sp>
        <p:nvSpPr>
          <p:cNvPr id="4" name="Footer Placeholder 3">
            <a:extLst>
              <a:ext uri="{FF2B5EF4-FFF2-40B4-BE49-F238E27FC236}">
                <a16:creationId xmlns:a16="http://schemas.microsoft.com/office/drawing/2014/main" id="{DAA6A966-CA8A-7E63-0809-5176251F1C16}"/>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49473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3457D-B763-74FF-F5C7-22080402E721}"/>
              </a:ext>
            </a:extLst>
          </p:cNvPr>
          <p:cNvSpPr>
            <a:spLocks noGrp="1"/>
          </p:cNvSpPr>
          <p:nvPr>
            <p:ph type="title"/>
          </p:nvPr>
        </p:nvSpPr>
        <p:spPr/>
        <p:txBody>
          <a:bodyPr/>
          <a:lstStyle/>
          <a:p>
            <a:r>
              <a:rPr lang="en-US" dirty="0"/>
              <a:t>Disclosures</a:t>
            </a:r>
          </a:p>
        </p:txBody>
      </p:sp>
      <p:sp>
        <p:nvSpPr>
          <p:cNvPr id="6" name="Content Placeholder 5">
            <a:extLst>
              <a:ext uri="{FF2B5EF4-FFF2-40B4-BE49-F238E27FC236}">
                <a16:creationId xmlns:a16="http://schemas.microsoft.com/office/drawing/2014/main" id="{83220363-DC56-004C-2961-B09B489BBDC6}"/>
              </a:ext>
            </a:extLst>
          </p:cNvPr>
          <p:cNvSpPr>
            <a:spLocks noGrp="1"/>
          </p:cNvSpPr>
          <p:nvPr>
            <p:ph idx="1"/>
          </p:nvPr>
        </p:nvSpPr>
        <p:spPr/>
        <p:txBody>
          <a:bodyPr/>
          <a:lstStyle/>
          <a:p>
            <a:r>
              <a:rPr lang="en-US" dirty="0"/>
              <a:t>None</a:t>
            </a:r>
          </a:p>
        </p:txBody>
      </p:sp>
      <p:sp>
        <p:nvSpPr>
          <p:cNvPr id="4" name="Footer Placeholder 3">
            <a:extLst>
              <a:ext uri="{FF2B5EF4-FFF2-40B4-BE49-F238E27FC236}">
                <a16:creationId xmlns:a16="http://schemas.microsoft.com/office/drawing/2014/main" id="{1079A952-73DB-D28E-B7B6-C57B42A469CA}"/>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1429482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F2B4-7521-B2E9-76E3-45955A64A239}"/>
              </a:ext>
            </a:extLst>
          </p:cNvPr>
          <p:cNvSpPr>
            <a:spLocks noGrp="1"/>
          </p:cNvSpPr>
          <p:nvPr>
            <p:ph type="title"/>
          </p:nvPr>
        </p:nvSpPr>
        <p:spPr/>
        <p:txBody>
          <a:bodyPr/>
          <a:lstStyle/>
          <a:p>
            <a:r>
              <a:rPr lang="en-US" dirty="0"/>
              <a:t>New ASA Guidelines</a:t>
            </a:r>
          </a:p>
        </p:txBody>
      </p:sp>
      <p:sp>
        <p:nvSpPr>
          <p:cNvPr id="3" name="Content Placeholder 2">
            <a:extLst>
              <a:ext uri="{FF2B5EF4-FFF2-40B4-BE49-F238E27FC236}">
                <a16:creationId xmlns:a16="http://schemas.microsoft.com/office/drawing/2014/main" id="{F199E714-59E4-3683-0A86-CA9F37E0F62D}"/>
              </a:ext>
            </a:extLst>
          </p:cNvPr>
          <p:cNvSpPr>
            <a:spLocks noGrp="1"/>
          </p:cNvSpPr>
          <p:nvPr>
            <p:ph idx="1"/>
          </p:nvPr>
        </p:nvSpPr>
        <p:spPr>
          <a:xfrm>
            <a:off x="457200" y="1600199"/>
            <a:ext cx="5444247" cy="3581401"/>
          </a:xfrm>
        </p:spPr>
        <p:txBody>
          <a:bodyPr>
            <a:normAutofit/>
          </a:bodyPr>
          <a:lstStyle/>
          <a:p>
            <a:pPr marL="0" indent="0" fontAlgn="base">
              <a:buNone/>
            </a:pPr>
            <a:r>
              <a:rPr lang="en-US" sz="1800" b="1" dirty="0">
                <a:latin typeface="Lato" panose="020F0502020204030203" pitchFamily="34" charset="0"/>
              </a:rPr>
              <a:t>Practice Guidelines for Preoperative Fasting: Carbohydrate-containing Clear Liquids with or without Protein, Chewing Gum, and Pediatric Fasting Duration—A Modular Update of the 2017 American Society of Anesthesiologists Practice Guidelines for Preoperative Fasting</a:t>
            </a:r>
            <a:endParaRPr lang="en-US" sz="1800" b="1" i="0" dirty="0">
              <a:solidFill>
                <a:srgbClr val="383636"/>
              </a:solidFill>
              <a:effectLst/>
              <a:latin typeface="Lato" panose="020F0502020204030203" pitchFamily="34" charset="0"/>
            </a:endParaRPr>
          </a:p>
          <a:p>
            <a:pPr marL="0" indent="0" fontAlgn="base">
              <a:buNone/>
            </a:pPr>
            <a:r>
              <a:rPr lang="en-US" sz="1000" b="0" i="1" dirty="0">
                <a:effectLst/>
                <a:latin typeface="Lato" panose="020F0502020204030203" pitchFamily="34" charset="0"/>
              </a:rPr>
              <a:t>Anesthesiology</a:t>
            </a:r>
            <a:r>
              <a:rPr lang="en-US" sz="1000" b="0" i="0" dirty="0">
                <a:effectLst/>
                <a:latin typeface="Lato" panose="020F0502020204030203" pitchFamily="34" charset="0"/>
              </a:rPr>
              <a:t> February 2023, Vol. 138, 132–151.</a:t>
            </a:r>
            <a:endParaRPr lang="en-US" sz="1000" b="1" i="0" dirty="0">
              <a:effectLst/>
              <a:latin typeface="Lato" panose="020F0502020204030203" pitchFamily="34" charset="0"/>
            </a:endParaRPr>
          </a:p>
          <a:p>
            <a:pPr marL="0" indent="0" algn="l" fontAlgn="base">
              <a:buNone/>
            </a:pPr>
            <a:endParaRPr lang="en-US" sz="1000" dirty="0">
              <a:latin typeface="Lato" panose="020F0502020204030203" pitchFamily="34" charset="0"/>
            </a:endParaRPr>
          </a:p>
          <a:p>
            <a:pPr marL="0" indent="0" fontAlgn="base">
              <a:buNone/>
            </a:pPr>
            <a:endParaRPr lang="en-US" sz="1800" b="1" i="0" dirty="0">
              <a:effectLst/>
              <a:latin typeface="Lato" panose="020F0502020204030203" pitchFamily="34" charset="0"/>
            </a:endParaRPr>
          </a:p>
        </p:txBody>
      </p:sp>
      <p:sp>
        <p:nvSpPr>
          <p:cNvPr id="4" name="Footer Placeholder 3">
            <a:extLst>
              <a:ext uri="{FF2B5EF4-FFF2-40B4-BE49-F238E27FC236}">
                <a16:creationId xmlns:a16="http://schemas.microsoft.com/office/drawing/2014/main" id="{C2CD8E4B-CD42-7587-F6E8-1984AE508978}"/>
              </a:ext>
            </a:extLst>
          </p:cNvPr>
          <p:cNvSpPr>
            <a:spLocks noGrp="1"/>
          </p:cNvSpPr>
          <p:nvPr>
            <p:ph type="ftr" sz="quarter" idx="10"/>
          </p:nvPr>
        </p:nvSpPr>
        <p:spPr/>
        <p:txBody>
          <a:bodyPr/>
          <a:lstStyle/>
          <a:p>
            <a:r>
              <a:rPr lang="en-US"/>
              <a:t>July 28-30, 2024   |   The American Club   |   Kohler, WI</a:t>
            </a:r>
            <a:endParaRPr lang="en-US" dirty="0"/>
          </a:p>
        </p:txBody>
      </p:sp>
      <p:pic>
        <p:nvPicPr>
          <p:cNvPr id="6" name="Picture 5">
            <a:extLst>
              <a:ext uri="{FF2B5EF4-FFF2-40B4-BE49-F238E27FC236}">
                <a16:creationId xmlns:a16="http://schemas.microsoft.com/office/drawing/2014/main" id="{F288B794-883C-8F5E-08FD-33D8AEB63319}"/>
              </a:ext>
            </a:extLst>
          </p:cNvPr>
          <p:cNvPicPr>
            <a:picLocks noChangeAspect="1"/>
          </p:cNvPicPr>
          <p:nvPr/>
        </p:nvPicPr>
        <p:blipFill rotWithShape="1">
          <a:blip r:embed="rId3"/>
          <a:srcRect l="63607" t="30101" r="17899" b="48620"/>
          <a:stretch/>
        </p:blipFill>
        <p:spPr>
          <a:xfrm>
            <a:off x="450715" y="3733800"/>
            <a:ext cx="5486400" cy="1895473"/>
          </a:xfrm>
          <a:prstGeom prst="rect">
            <a:avLst/>
          </a:prstGeom>
        </p:spPr>
      </p:pic>
      <p:pic>
        <p:nvPicPr>
          <p:cNvPr id="1026" name="Picture 2" descr="A clear liquid diet is made up of only clear fluids.">
            <a:extLst>
              <a:ext uri="{FF2B5EF4-FFF2-40B4-BE49-F238E27FC236}">
                <a16:creationId xmlns:a16="http://schemas.microsoft.com/office/drawing/2014/main" id="{416951B3-3AFF-E53B-F90D-C4B582C5A5D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6" b="8065"/>
          <a:stretch/>
        </p:blipFill>
        <p:spPr bwMode="auto">
          <a:xfrm>
            <a:off x="6019800" y="1171573"/>
            <a:ext cx="3013953"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035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5449-8556-3E9C-6E2F-7C3D776DCEB2}"/>
              </a:ext>
            </a:extLst>
          </p:cNvPr>
          <p:cNvSpPr>
            <a:spLocks noGrp="1"/>
          </p:cNvSpPr>
          <p:nvPr>
            <p:ph type="title"/>
          </p:nvPr>
        </p:nvSpPr>
        <p:spPr/>
        <p:txBody>
          <a:bodyPr/>
          <a:lstStyle/>
          <a:p>
            <a:r>
              <a:rPr lang="en-US" dirty="0" err="1"/>
              <a:t>Immunonutrition</a:t>
            </a:r>
            <a:endParaRPr lang="en-US" dirty="0"/>
          </a:p>
        </p:txBody>
      </p:sp>
      <p:sp>
        <p:nvSpPr>
          <p:cNvPr id="3" name="Content Placeholder 2">
            <a:extLst>
              <a:ext uri="{FF2B5EF4-FFF2-40B4-BE49-F238E27FC236}">
                <a16:creationId xmlns:a16="http://schemas.microsoft.com/office/drawing/2014/main" id="{E7380E28-D304-484D-4F03-95213649DD0B}"/>
              </a:ext>
            </a:extLst>
          </p:cNvPr>
          <p:cNvSpPr>
            <a:spLocks noGrp="1"/>
          </p:cNvSpPr>
          <p:nvPr>
            <p:ph idx="1"/>
          </p:nvPr>
        </p:nvSpPr>
        <p:spPr/>
        <p:txBody>
          <a:bodyPr>
            <a:normAutofit fontScale="70000" lnSpcReduction="20000"/>
          </a:bodyPr>
          <a:lstStyle/>
          <a:p>
            <a:r>
              <a:rPr lang="en-US" dirty="0"/>
              <a:t>Modified nutritional supplements to add arginine, fatty acids, glutamine to upregulate host immune response</a:t>
            </a:r>
          </a:p>
          <a:p>
            <a:r>
              <a:rPr lang="en-US" dirty="0"/>
              <a:t>Goals:</a:t>
            </a:r>
          </a:p>
          <a:p>
            <a:pPr lvl="1"/>
            <a:r>
              <a:rPr lang="en-US" dirty="0"/>
              <a:t>Modulate inflammatory response</a:t>
            </a:r>
          </a:p>
          <a:p>
            <a:pPr lvl="1"/>
            <a:r>
              <a:rPr lang="en-US" dirty="0"/>
              <a:t>Improve protein synthesis after surgery</a:t>
            </a:r>
          </a:p>
          <a:p>
            <a:r>
              <a:rPr lang="en-US" dirty="0"/>
              <a:t>Mixed results in HN population; role in enhanced recovery pathway unclear</a:t>
            </a:r>
          </a:p>
          <a:p>
            <a:r>
              <a:rPr lang="en-US" dirty="0"/>
              <a:t>Immunopeptide feeds with no clear benefit to HN in systemic reviews</a:t>
            </a:r>
          </a:p>
          <a:p>
            <a:r>
              <a:rPr lang="en-US" dirty="0"/>
              <a:t>ERAS-HN does NOT recommend</a:t>
            </a:r>
          </a:p>
          <a:p>
            <a:endParaRPr lang="en-US" dirty="0"/>
          </a:p>
          <a:p>
            <a:r>
              <a:rPr lang="en-US" b="0" i="0" dirty="0">
                <a:solidFill>
                  <a:srgbClr val="333333"/>
                </a:solidFill>
                <a:effectLst/>
                <a:latin typeface="Helvetica Neue"/>
              </a:rPr>
              <a:t>Neck Cancer Surgery With Free Flap Reconstruction: A</a:t>
            </a:r>
            <a:endParaRPr lang="en-US" dirty="0"/>
          </a:p>
        </p:txBody>
      </p:sp>
      <p:sp>
        <p:nvSpPr>
          <p:cNvPr id="4" name="Footer Placeholder 3">
            <a:extLst>
              <a:ext uri="{FF2B5EF4-FFF2-40B4-BE49-F238E27FC236}">
                <a16:creationId xmlns:a16="http://schemas.microsoft.com/office/drawing/2014/main" id="{B9CF14A0-216A-C474-4EE7-9D21557CCF13}"/>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2871610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F24B-85AA-D562-A255-ECD7C0F95B83}"/>
              </a:ext>
            </a:extLst>
          </p:cNvPr>
          <p:cNvSpPr>
            <a:spLocks noGrp="1"/>
          </p:cNvSpPr>
          <p:nvPr>
            <p:ph type="title"/>
          </p:nvPr>
        </p:nvSpPr>
        <p:spPr/>
        <p:txBody>
          <a:bodyPr>
            <a:normAutofit fontScale="90000"/>
          </a:bodyPr>
          <a:lstStyle/>
          <a:p>
            <a:r>
              <a:rPr lang="en-US" dirty="0"/>
              <a:t>Nutrition: what is best for patients?</a:t>
            </a:r>
          </a:p>
        </p:txBody>
      </p:sp>
      <p:sp>
        <p:nvSpPr>
          <p:cNvPr id="3" name="Content Placeholder 2">
            <a:extLst>
              <a:ext uri="{FF2B5EF4-FFF2-40B4-BE49-F238E27FC236}">
                <a16:creationId xmlns:a16="http://schemas.microsoft.com/office/drawing/2014/main" id="{5D9A8F1F-8A5B-9D88-6256-A4E465023332}"/>
              </a:ext>
            </a:extLst>
          </p:cNvPr>
          <p:cNvSpPr>
            <a:spLocks noGrp="1"/>
          </p:cNvSpPr>
          <p:nvPr>
            <p:ph idx="1"/>
          </p:nvPr>
        </p:nvSpPr>
        <p:spPr/>
        <p:txBody>
          <a:bodyPr/>
          <a:lstStyle/>
          <a:p>
            <a:r>
              <a:rPr lang="en-US" dirty="0"/>
              <a:t>Dietitian should be part of MDT for HN cancer</a:t>
            </a:r>
          </a:p>
          <a:p>
            <a:r>
              <a:rPr lang="en-US" dirty="0"/>
              <a:t>Nutrition support for 1-2 weeks preop</a:t>
            </a:r>
          </a:p>
          <a:p>
            <a:r>
              <a:rPr lang="en-US" dirty="0"/>
              <a:t>Consider CHO loading if safe</a:t>
            </a:r>
          </a:p>
          <a:p>
            <a:r>
              <a:rPr lang="en-US" dirty="0"/>
              <a:t>Initiate tube feeds within 24H surgery</a:t>
            </a:r>
          </a:p>
          <a:p>
            <a:endParaRPr lang="en-US" dirty="0"/>
          </a:p>
        </p:txBody>
      </p:sp>
      <p:sp>
        <p:nvSpPr>
          <p:cNvPr id="4" name="Footer Placeholder 3">
            <a:extLst>
              <a:ext uri="{FF2B5EF4-FFF2-40B4-BE49-F238E27FC236}">
                <a16:creationId xmlns:a16="http://schemas.microsoft.com/office/drawing/2014/main" id="{03F259B8-F839-1110-2359-5CF7A527DA4A}"/>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1125666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C5DF-76E3-79D3-160C-28E5B301BA7B}"/>
              </a:ext>
            </a:extLst>
          </p:cNvPr>
          <p:cNvSpPr>
            <a:spLocks noGrp="1"/>
          </p:cNvSpPr>
          <p:nvPr>
            <p:ph type="title"/>
          </p:nvPr>
        </p:nvSpPr>
        <p:spPr/>
        <p:txBody>
          <a:bodyPr/>
          <a:lstStyle/>
          <a:p>
            <a:r>
              <a:rPr lang="en-US" dirty="0"/>
              <a:t>Cancer Cachexia Syndrome</a:t>
            </a:r>
          </a:p>
        </p:txBody>
      </p:sp>
      <p:sp>
        <p:nvSpPr>
          <p:cNvPr id="3" name="Content Placeholder 2">
            <a:extLst>
              <a:ext uri="{FF2B5EF4-FFF2-40B4-BE49-F238E27FC236}">
                <a16:creationId xmlns:a16="http://schemas.microsoft.com/office/drawing/2014/main" id="{BC0B40FC-F27A-C873-EFB7-D880DDAFFB5F}"/>
              </a:ext>
            </a:extLst>
          </p:cNvPr>
          <p:cNvSpPr>
            <a:spLocks noGrp="1"/>
          </p:cNvSpPr>
          <p:nvPr>
            <p:ph idx="1"/>
          </p:nvPr>
        </p:nvSpPr>
        <p:spPr/>
        <p:txBody>
          <a:bodyPr/>
          <a:lstStyle/>
          <a:p>
            <a:r>
              <a:rPr lang="en-US" dirty="0"/>
              <a:t>Decreased appetite</a:t>
            </a:r>
          </a:p>
          <a:p>
            <a:r>
              <a:rPr lang="en-US" dirty="0"/>
              <a:t>Weight loss</a:t>
            </a:r>
          </a:p>
          <a:p>
            <a:r>
              <a:rPr lang="en-US" dirty="0"/>
              <a:t>Metabolic alterations resistant to nutrition</a:t>
            </a:r>
          </a:p>
          <a:p>
            <a:r>
              <a:rPr lang="en-US" dirty="0"/>
              <a:t>Pro-inflammatory state</a:t>
            </a:r>
          </a:p>
        </p:txBody>
      </p:sp>
      <p:sp>
        <p:nvSpPr>
          <p:cNvPr id="4" name="Footer Placeholder 3">
            <a:extLst>
              <a:ext uri="{FF2B5EF4-FFF2-40B4-BE49-F238E27FC236}">
                <a16:creationId xmlns:a16="http://schemas.microsoft.com/office/drawing/2014/main" id="{1443966A-F25D-8422-38E5-2020DBC2E2D9}"/>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1479212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6DEA-E9C1-E574-E991-11590AC6CB25}"/>
              </a:ext>
            </a:extLst>
          </p:cNvPr>
          <p:cNvSpPr>
            <a:spLocks noGrp="1"/>
          </p:cNvSpPr>
          <p:nvPr>
            <p:ph type="title"/>
          </p:nvPr>
        </p:nvSpPr>
        <p:spPr/>
        <p:txBody>
          <a:bodyPr/>
          <a:lstStyle/>
          <a:p>
            <a:r>
              <a:rPr lang="en-US" dirty="0"/>
              <a:t>What can you do?</a:t>
            </a:r>
          </a:p>
        </p:txBody>
      </p:sp>
      <p:sp>
        <p:nvSpPr>
          <p:cNvPr id="3" name="Content Placeholder 2">
            <a:extLst>
              <a:ext uri="{FF2B5EF4-FFF2-40B4-BE49-F238E27FC236}">
                <a16:creationId xmlns:a16="http://schemas.microsoft.com/office/drawing/2014/main" id="{F0D5C42E-311A-C3DB-A2AD-65DB755F8615}"/>
              </a:ext>
            </a:extLst>
          </p:cNvPr>
          <p:cNvSpPr>
            <a:spLocks noGrp="1"/>
          </p:cNvSpPr>
          <p:nvPr>
            <p:ph idx="1"/>
          </p:nvPr>
        </p:nvSpPr>
        <p:spPr>
          <a:xfrm>
            <a:off x="457200" y="1600199"/>
            <a:ext cx="4953000" cy="4191003"/>
          </a:xfrm>
        </p:spPr>
        <p:txBody>
          <a:bodyPr>
            <a:normAutofit lnSpcReduction="10000"/>
          </a:bodyPr>
          <a:lstStyle/>
          <a:p>
            <a:r>
              <a:rPr lang="en-US" dirty="0"/>
              <a:t>Recognize nutrition risk</a:t>
            </a:r>
          </a:p>
          <a:p>
            <a:r>
              <a:rPr lang="en-US" dirty="0"/>
              <a:t>Start preoperative supplement/EN </a:t>
            </a:r>
          </a:p>
          <a:p>
            <a:r>
              <a:rPr lang="en-US" dirty="0"/>
              <a:t>Reduce NPO time</a:t>
            </a:r>
          </a:p>
          <a:p>
            <a:r>
              <a:rPr lang="en-US" dirty="0"/>
              <a:t>Feed within 24h surgery</a:t>
            </a:r>
          </a:p>
          <a:p>
            <a:r>
              <a:rPr lang="en-US" dirty="0"/>
              <a:t>Monitor long-term</a:t>
            </a:r>
          </a:p>
          <a:p>
            <a:r>
              <a:rPr lang="en-US" dirty="0"/>
              <a:t>Know resources for survivorship</a:t>
            </a:r>
          </a:p>
        </p:txBody>
      </p:sp>
      <p:sp>
        <p:nvSpPr>
          <p:cNvPr id="4" name="Footer Placeholder 3">
            <a:extLst>
              <a:ext uri="{FF2B5EF4-FFF2-40B4-BE49-F238E27FC236}">
                <a16:creationId xmlns:a16="http://schemas.microsoft.com/office/drawing/2014/main" id="{FDA1C9F8-C8CC-308B-5730-DC423DD579DE}"/>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95554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0713-21E2-4992-9326-F9E012C78FA7}"/>
              </a:ext>
            </a:extLst>
          </p:cNvPr>
          <p:cNvSpPr>
            <a:spLocks noGrp="1"/>
          </p:cNvSpPr>
          <p:nvPr>
            <p:ph type="title"/>
          </p:nvPr>
        </p:nvSpPr>
        <p:spPr>
          <a:xfrm>
            <a:off x="918882" y="114300"/>
            <a:ext cx="8229600" cy="1143000"/>
          </a:xfrm>
        </p:spPr>
        <p:txBody>
          <a:bodyPr/>
          <a:lstStyle/>
          <a:p>
            <a:r>
              <a:rPr lang="en-US" dirty="0">
                <a:solidFill>
                  <a:schemeClr val="accent3"/>
                </a:solidFill>
              </a:rPr>
              <a:t>Survivorship tools</a:t>
            </a:r>
          </a:p>
        </p:txBody>
      </p:sp>
      <p:sp>
        <p:nvSpPr>
          <p:cNvPr id="3" name="Content Placeholder 2">
            <a:extLst>
              <a:ext uri="{FF2B5EF4-FFF2-40B4-BE49-F238E27FC236}">
                <a16:creationId xmlns:a16="http://schemas.microsoft.com/office/drawing/2014/main" id="{435BD61B-7C6C-7AF0-B705-47103D759FE1}"/>
              </a:ext>
            </a:extLst>
          </p:cNvPr>
          <p:cNvSpPr>
            <a:spLocks noGrp="1"/>
          </p:cNvSpPr>
          <p:nvPr>
            <p:ph idx="1"/>
          </p:nvPr>
        </p:nvSpPr>
        <p:spPr>
          <a:xfrm>
            <a:off x="457200" y="1600199"/>
            <a:ext cx="4572000" cy="4191003"/>
          </a:xfrm>
        </p:spPr>
        <p:txBody>
          <a:bodyPr>
            <a:normAutofit/>
          </a:bodyPr>
          <a:lstStyle/>
          <a:p>
            <a:pPr marL="0" indent="0">
              <a:buNone/>
            </a:pPr>
            <a:r>
              <a:rPr lang="en-US" sz="900" dirty="0"/>
              <a:t>Give basic advice on good nutrition after cancer</a:t>
            </a:r>
          </a:p>
          <a:p>
            <a:pPr marL="0" indent="0">
              <a:buNone/>
            </a:pPr>
            <a:r>
              <a:rPr lang="en-US" sz="900" dirty="0"/>
              <a:t>Engage </a:t>
            </a:r>
            <a:r>
              <a:rPr lang="en-US" sz="900" dirty="0" err="1"/>
              <a:t>Dietican</a:t>
            </a:r>
            <a:endParaRPr lang="en-US" sz="900" dirty="0"/>
          </a:p>
          <a:p>
            <a:pPr marL="0" indent="0">
              <a:buNone/>
            </a:pPr>
            <a:endParaRPr lang="en-US" sz="900" dirty="0"/>
          </a:p>
        </p:txBody>
      </p:sp>
      <p:sp>
        <p:nvSpPr>
          <p:cNvPr id="4" name="Footer Placeholder 3">
            <a:extLst>
              <a:ext uri="{FF2B5EF4-FFF2-40B4-BE49-F238E27FC236}">
                <a16:creationId xmlns:a16="http://schemas.microsoft.com/office/drawing/2014/main" id="{61A2F02A-C810-8D0A-5C4B-5B890DD28464}"/>
              </a:ext>
            </a:extLst>
          </p:cNvPr>
          <p:cNvSpPr>
            <a:spLocks noGrp="1"/>
          </p:cNvSpPr>
          <p:nvPr>
            <p:ph type="ftr" sz="quarter" idx="10"/>
          </p:nvPr>
        </p:nvSpPr>
        <p:spPr/>
        <p:txBody>
          <a:bodyPr/>
          <a:lstStyle/>
          <a:p>
            <a:r>
              <a:rPr lang="en-US">
                <a:solidFill>
                  <a:schemeClr val="tx1"/>
                </a:solidFill>
              </a:rPr>
              <a:t>July 28-30, 2024   |   The American Club   |   Kohler, WI</a:t>
            </a:r>
            <a:endParaRPr lang="en-US" dirty="0">
              <a:solidFill>
                <a:schemeClr val="tx1"/>
              </a:solidFill>
            </a:endParaRPr>
          </a:p>
        </p:txBody>
      </p:sp>
      <p:pic>
        <p:nvPicPr>
          <p:cNvPr id="6" name="Picture 5">
            <a:extLst>
              <a:ext uri="{FF2B5EF4-FFF2-40B4-BE49-F238E27FC236}">
                <a16:creationId xmlns:a16="http://schemas.microsoft.com/office/drawing/2014/main" id="{D017DA52-A9D5-1F9D-4858-E6A91EBA4AF9}"/>
              </a:ext>
            </a:extLst>
          </p:cNvPr>
          <p:cNvPicPr>
            <a:picLocks noChangeAspect="1"/>
          </p:cNvPicPr>
          <p:nvPr/>
        </p:nvPicPr>
        <p:blipFill rotWithShape="1">
          <a:blip r:embed="rId3"/>
          <a:srcRect l="59168" t="22249" r="13625" b="10247"/>
          <a:stretch/>
        </p:blipFill>
        <p:spPr>
          <a:xfrm>
            <a:off x="2743200" y="1352550"/>
            <a:ext cx="3681984" cy="2743200"/>
          </a:xfrm>
          <a:prstGeom prst="rect">
            <a:avLst/>
          </a:prstGeom>
        </p:spPr>
      </p:pic>
      <p:pic>
        <p:nvPicPr>
          <p:cNvPr id="8" name="Picture 7">
            <a:extLst>
              <a:ext uri="{FF2B5EF4-FFF2-40B4-BE49-F238E27FC236}">
                <a16:creationId xmlns:a16="http://schemas.microsoft.com/office/drawing/2014/main" id="{2E25A2C0-2FAA-8E84-42E7-8815169084CC}"/>
              </a:ext>
            </a:extLst>
          </p:cNvPr>
          <p:cNvPicPr>
            <a:picLocks noChangeAspect="1"/>
          </p:cNvPicPr>
          <p:nvPr/>
        </p:nvPicPr>
        <p:blipFill rotWithShape="1">
          <a:blip r:embed="rId4"/>
          <a:srcRect l="59166" t="22248" r="27500" b="11147"/>
          <a:stretch/>
        </p:blipFill>
        <p:spPr>
          <a:xfrm>
            <a:off x="6453759" y="1944686"/>
            <a:ext cx="2590800" cy="3886200"/>
          </a:xfrm>
          <a:prstGeom prst="rect">
            <a:avLst/>
          </a:prstGeom>
        </p:spPr>
      </p:pic>
      <p:pic>
        <p:nvPicPr>
          <p:cNvPr id="10" name="Picture 9">
            <a:extLst>
              <a:ext uri="{FF2B5EF4-FFF2-40B4-BE49-F238E27FC236}">
                <a16:creationId xmlns:a16="http://schemas.microsoft.com/office/drawing/2014/main" id="{D864CD96-6780-75A0-3AA1-7D56B151215B}"/>
              </a:ext>
            </a:extLst>
          </p:cNvPr>
          <p:cNvPicPr>
            <a:picLocks noChangeAspect="1"/>
          </p:cNvPicPr>
          <p:nvPr/>
        </p:nvPicPr>
        <p:blipFill rotWithShape="1">
          <a:blip r:embed="rId5"/>
          <a:srcRect l="65833" t="22248" r="20833" b="7620"/>
          <a:stretch/>
        </p:blipFill>
        <p:spPr>
          <a:xfrm>
            <a:off x="227241" y="685800"/>
            <a:ext cx="2315934" cy="3657846"/>
          </a:xfrm>
          <a:prstGeom prst="rect">
            <a:avLst/>
          </a:prstGeom>
        </p:spPr>
      </p:pic>
      <p:pic>
        <p:nvPicPr>
          <p:cNvPr id="11" name="Picture 10">
            <a:extLst>
              <a:ext uri="{FF2B5EF4-FFF2-40B4-BE49-F238E27FC236}">
                <a16:creationId xmlns:a16="http://schemas.microsoft.com/office/drawing/2014/main" id="{60C2A53F-DA54-1B24-3F24-2F0B1D2F9FE2}"/>
              </a:ext>
            </a:extLst>
          </p:cNvPr>
          <p:cNvPicPr>
            <a:picLocks noChangeAspect="1"/>
          </p:cNvPicPr>
          <p:nvPr/>
        </p:nvPicPr>
        <p:blipFill>
          <a:blip r:embed="rId6"/>
          <a:stretch>
            <a:fillRect/>
          </a:stretch>
        </p:blipFill>
        <p:spPr>
          <a:xfrm>
            <a:off x="762000" y="5062409"/>
            <a:ext cx="5953125" cy="365125"/>
          </a:xfrm>
          <a:prstGeom prst="rect">
            <a:avLst/>
          </a:prstGeom>
        </p:spPr>
      </p:pic>
    </p:spTree>
    <p:extLst>
      <p:ext uri="{BB962C8B-B14F-4D97-AF65-F5344CB8AC3E}">
        <p14:creationId xmlns:p14="http://schemas.microsoft.com/office/powerpoint/2010/main" val="2118586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E252-EEAF-CC52-1815-B9FD85AB3186}"/>
              </a:ext>
            </a:extLst>
          </p:cNvPr>
          <p:cNvSpPr>
            <a:spLocks noGrp="1"/>
          </p:cNvSpPr>
          <p:nvPr>
            <p:ph type="title"/>
          </p:nvPr>
        </p:nvSpPr>
        <p:spPr/>
        <p:txBody>
          <a:bodyPr/>
          <a:lstStyle/>
          <a:p>
            <a:r>
              <a:rPr lang="en-US" dirty="0"/>
              <a:t>Goals</a:t>
            </a:r>
          </a:p>
        </p:txBody>
      </p:sp>
      <p:sp>
        <p:nvSpPr>
          <p:cNvPr id="3" name="Content Placeholder 2">
            <a:extLst>
              <a:ext uri="{FF2B5EF4-FFF2-40B4-BE49-F238E27FC236}">
                <a16:creationId xmlns:a16="http://schemas.microsoft.com/office/drawing/2014/main" id="{7C46037A-238F-17F4-80EB-D496982A807A}"/>
              </a:ext>
            </a:extLst>
          </p:cNvPr>
          <p:cNvSpPr>
            <a:spLocks noGrp="1"/>
          </p:cNvSpPr>
          <p:nvPr>
            <p:ph idx="1"/>
          </p:nvPr>
        </p:nvSpPr>
        <p:spPr/>
        <p:txBody>
          <a:bodyPr/>
          <a:lstStyle/>
          <a:p>
            <a:r>
              <a:rPr lang="en-US" dirty="0"/>
              <a:t>Understand trends in nutrition for health/cancer prevention</a:t>
            </a:r>
          </a:p>
          <a:p>
            <a:r>
              <a:rPr lang="en-US" dirty="0"/>
              <a:t>Consider Preoperative interventions</a:t>
            </a:r>
          </a:p>
          <a:p>
            <a:r>
              <a:rPr lang="en-US" dirty="0"/>
              <a:t>Be aware of available perioperative protocols</a:t>
            </a:r>
          </a:p>
          <a:p>
            <a:r>
              <a:rPr lang="en-US" dirty="0"/>
              <a:t>Recognize post-treatment/survivorship</a:t>
            </a:r>
          </a:p>
        </p:txBody>
      </p:sp>
      <p:sp>
        <p:nvSpPr>
          <p:cNvPr id="4" name="Footer Placeholder 3">
            <a:extLst>
              <a:ext uri="{FF2B5EF4-FFF2-40B4-BE49-F238E27FC236}">
                <a16:creationId xmlns:a16="http://schemas.microsoft.com/office/drawing/2014/main" id="{AD3D06D0-87E9-87D5-645A-C0AEA4627361}"/>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404689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39486-CA57-5909-8074-5FB23F11B574}"/>
              </a:ext>
            </a:extLst>
          </p:cNvPr>
          <p:cNvSpPr>
            <a:spLocks noGrp="1"/>
          </p:cNvSpPr>
          <p:nvPr>
            <p:ph type="title"/>
          </p:nvPr>
        </p:nvSpPr>
        <p:spPr/>
        <p:txBody>
          <a:bodyPr/>
          <a:lstStyle/>
          <a:p>
            <a:r>
              <a:rPr lang="en-US" dirty="0"/>
              <a:t>What is an ideal diet/nutrition?</a:t>
            </a:r>
          </a:p>
        </p:txBody>
      </p:sp>
      <p:sp>
        <p:nvSpPr>
          <p:cNvPr id="3" name="Content Placeholder 2">
            <a:extLst>
              <a:ext uri="{FF2B5EF4-FFF2-40B4-BE49-F238E27FC236}">
                <a16:creationId xmlns:a16="http://schemas.microsoft.com/office/drawing/2014/main" id="{C08E3CCB-D042-62CB-38D4-AD275238BF6B}"/>
              </a:ext>
            </a:extLst>
          </p:cNvPr>
          <p:cNvSpPr>
            <a:spLocks noGrp="1"/>
          </p:cNvSpPr>
          <p:nvPr>
            <p:ph idx="1"/>
          </p:nvPr>
        </p:nvSpPr>
        <p:spPr/>
        <p:txBody>
          <a:bodyPr>
            <a:normAutofit lnSpcReduction="10000"/>
          </a:bodyPr>
          <a:lstStyle/>
          <a:p>
            <a:r>
              <a:rPr lang="en-US" dirty="0"/>
              <a:t>Free radical interact with DNA causing cell damage and cancer</a:t>
            </a:r>
          </a:p>
          <a:p>
            <a:r>
              <a:rPr lang="en-US" dirty="0"/>
              <a:t>Antioxidants inhibit oxidation;</a:t>
            </a:r>
          </a:p>
          <a:p>
            <a:r>
              <a:rPr lang="en-US" dirty="0"/>
              <a:t>Antioxidants (</a:t>
            </a:r>
            <a:r>
              <a:rPr lang="en-US" dirty="0" err="1"/>
              <a:t>ie</a:t>
            </a:r>
            <a:r>
              <a:rPr lang="en-US" dirty="0"/>
              <a:t> vitamin c) in supplement or diet form no evidence of cancer reduction</a:t>
            </a:r>
          </a:p>
          <a:p>
            <a:r>
              <a:rPr lang="en-US" dirty="0"/>
              <a:t>General anti-inflammatory benefit</a:t>
            </a:r>
          </a:p>
          <a:p>
            <a:r>
              <a:rPr lang="en-US" dirty="0" err="1"/>
              <a:t>Tumeric</a:t>
            </a:r>
            <a:r>
              <a:rPr lang="en-US" dirty="0"/>
              <a:t>, sugar</a:t>
            </a:r>
          </a:p>
        </p:txBody>
      </p:sp>
      <p:sp>
        <p:nvSpPr>
          <p:cNvPr id="4" name="Footer Placeholder 3">
            <a:extLst>
              <a:ext uri="{FF2B5EF4-FFF2-40B4-BE49-F238E27FC236}">
                <a16:creationId xmlns:a16="http://schemas.microsoft.com/office/drawing/2014/main" id="{304BDE8B-42FF-0F61-BB12-05CD5418D1B0}"/>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891487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59E5-BD8D-0C18-D0B9-62708A966A09}"/>
              </a:ext>
            </a:extLst>
          </p:cNvPr>
          <p:cNvSpPr>
            <a:spLocks noGrp="1"/>
          </p:cNvSpPr>
          <p:nvPr>
            <p:ph type="title"/>
          </p:nvPr>
        </p:nvSpPr>
        <p:spPr/>
        <p:txBody>
          <a:bodyPr/>
          <a:lstStyle/>
          <a:p>
            <a:r>
              <a:rPr lang="en-US" dirty="0"/>
              <a:t>2024 Diet Trends</a:t>
            </a:r>
          </a:p>
        </p:txBody>
      </p:sp>
      <p:sp>
        <p:nvSpPr>
          <p:cNvPr id="4" name="Footer Placeholder 3">
            <a:extLst>
              <a:ext uri="{FF2B5EF4-FFF2-40B4-BE49-F238E27FC236}">
                <a16:creationId xmlns:a16="http://schemas.microsoft.com/office/drawing/2014/main" id="{164772D9-0753-2A97-FD48-EC112C6DACE5}"/>
              </a:ext>
            </a:extLst>
          </p:cNvPr>
          <p:cNvSpPr>
            <a:spLocks noGrp="1"/>
          </p:cNvSpPr>
          <p:nvPr>
            <p:ph type="ftr" sz="quarter" idx="10"/>
          </p:nvPr>
        </p:nvSpPr>
        <p:spPr/>
        <p:txBody>
          <a:bodyPr/>
          <a:lstStyle/>
          <a:p>
            <a:r>
              <a:rPr lang="en-US"/>
              <a:t>July 28-30, 2024   |   The American Club   |   Kohler, WI</a:t>
            </a:r>
            <a:endParaRPr lang="en-US" dirty="0"/>
          </a:p>
        </p:txBody>
      </p:sp>
      <p:pic>
        <p:nvPicPr>
          <p:cNvPr id="9" name="Picture 8">
            <a:extLst>
              <a:ext uri="{FF2B5EF4-FFF2-40B4-BE49-F238E27FC236}">
                <a16:creationId xmlns:a16="http://schemas.microsoft.com/office/drawing/2014/main" id="{791D1DD9-133D-DCAF-DF3E-B9B8FB7AB5FA}"/>
              </a:ext>
            </a:extLst>
          </p:cNvPr>
          <p:cNvPicPr>
            <a:picLocks noChangeAspect="1"/>
          </p:cNvPicPr>
          <p:nvPr/>
        </p:nvPicPr>
        <p:blipFill>
          <a:blip r:embed="rId3"/>
          <a:stretch>
            <a:fillRect/>
          </a:stretch>
        </p:blipFill>
        <p:spPr>
          <a:xfrm>
            <a:off x="111632" y="169931"/>
            <a:ext cx="1962152" cy="2697959"/>
          </a:xfrm>
          <a:prstGeom prst="rect">
            <a:avLst/>
          </a:prstGeom>
        </p:spPr>
      </p:pic>
      <p:sp>
        <p:nvSpPr>
          <p:cNvPr id="10" name="AutoShape 2" descr="Keto After 50: A Complete Plan For Staying Healthy, Eating Well, and Losing Weight">
            <a:extLst>
              <a:ext uri="{FF2B5EF4-FFF2-40B4-BE49-F238E27FC236}">
                <a16:creationId xmlns:a16="http://schemas.microsoft.com/office/drawing/2014/main" id="{06CEA095-F79C-D898-E28B-3E4F99935A0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The Mediterranean Diet for Beginners: The Complete Guide - 40 Delicious Recipes, 7-Day Diet Meal Plan, and 10 Tips for Suc...">
            <a:extLst>
              <a:ext uri="{FF2B5EF4-FFF2-40B4-BE49-F238E27FC236}">
                <a16:creationId xmlns:a16="http://schemas.microsoft.com/office/drawing/2014/main" id="{E6D562C0-59EB-2B3D-8A0F-4DC6C0EE0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6" y="3121823"/>
            <a:ext cx="1956600" cy="24098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317FCEF-C408-E258-8E56-783AD22EA1D8}"/>
              </a:ext>
            </a:extLst>
          </p:cNvPr>
          <p:cNvPicPr>
            <a:picLocks noChangeAspect="1"/>
          </p:cNvPicPr>
          <p:nvPr/>
        </p:nvPicPr>
        <p:blipFill>
          <a:blip r:embed="rId5"/>
          <a:stretch>
            <a:fillRect/>
          </a:stretch>
        </p:blipFill>
        <p:spPr>
          <a:xfrm>
            <a:off x="6895518" y="30944"/>
            <a:ext cx="2255055" cy="2255055"/>
          </a:xfrm>
          <a:prstGeom prst="rect">
            <a:avLst/>
          </a:prstGeom>
        </p:spPr>
      </p:pic>
      <p:pic>
        <p:nvPicPr>
          <p:cNvPr id="16" name="Picture 15">
            <a:extLst>
              <a:ext uri="{FF2B5EF4-FFF2-40B4-BE49-F238E27FC236}">
                <a16:creationId xmlns:a16="http://schemas.microsoft.com/office/drawing/2014/main" id="{A11E653C-BAC3-5E8D-B749-05B956B441DA}"/>
              </a:ext>
            </a:extLst>
          </p:cNvPr>
          <p:cNvPicPr>
            <a:picLocks noChangeAspect="1"/>
          </p:cNvPicPr>
          <p:nvPr/>
        </p:nvPicPr>
        <p:blipFill>
          <a:blip r:embed="rId6"/>
          <a:stretch>
            <a:fillRect/>
          </a:stretch>
        </p:blipFill>
        <p:spPr>
          <a:xfrm>
            <a:off x="6891464" y="2420868"/>
            <a:ext cx="2246404" cy="3368934"/>
          </a:xfrm>
          <a:prstGeom prst="rect">
            <a:avLst/>
          </a:prstGeom>
        </p:spPr>
      </p:pic>
      <p:pic>
        <p:nvPicPr>
          <p:cNvPr id="17" name="Picture 16">
            <a:extLst>
              <a:ext uri="{FF2B5EF4-FFF2-40B4-BE49-F238E27FC236}">
                <a16:creationId xmlns:a16="http://schemas.microsoft.com/office/drawing/2014/main" id="{8CB3ABD5-6BB4-41FE-4A82-6448AC96FDD0}"/>
              </a:ext>
            </a:extLst>
          </p:cNvPr>
          <p:cNvPicPr>
            <a:picLocks noChangeAspect="1"/>
          </p:cNvPicPr>
          <p:nvPr/>
        </p:nvPicPr>
        <p:blipFill>
          <a:blip r:embed="rId7"/>
          <a:stretch>
            <a:fillRect/>
          </a:stretch>
        </p:blipFill>
        <p:spPr>
          <a:xfrm>
            <a:off x="2187720" y="1427018"/>
            <a:ext cx="3294784" cy="2500046"/>
          </a:xfrm>
          <a:prstGeom prst="rect">
            <a:avLst/>
          </a:prstGeom>
        </p:spPr>
      </p:pic>
      <p:pic>
        <p:nvPicPr>
          <p:cNvPr id="18" name="Picture 17">
            <a:extLst>
              <a:ext uri="{FF2B5EF4-FFF2-40B4-BE49-F238E27FC236}">
                <a16:creationId xmlns:a16="http://schemas.microsoft.com/office/drawing/2014/main" id="{B7C2C105-29E0-F7D3-3637-3B8FFC9CF31B}"/>
              </a:ext>
            </a:extLst>
          </p:cNvPr>
          <p:cNvPicPr>
            <a:picLocks noChangeAspect="1"/>
          </p:cNvPicPr>
          <p:nvPr/>
        </p:nvPicPr>
        <p:blipFill>
          <a:blip r:embed="rId8"/>
          <a:stretch>
            <a:fillRect/>
          </a:stretch>
        </p:blipFill>
        <p:spPr>
          <a:xfrm>
            <a:off x="5101289" y="1791132"/>
            <a:ext cx="1085850" cy="1685925"/>
          </a:xfrm>
          <a:prstGeom prst="rect">
            <a:avLst/>
          </a:prstGeom>
        </p:spPr>
      </p:pic>
      <p:pic>
        <p:nvPicPr>
          <p:cNvPr id="19" name="Picture 18">
            <a:extLst>
              <a:ext uri="{FF2B5EF4-FFF2-40B4-BE49-F238E27FC236}">
                <a16:creationId xmlns:a16="http://schemas.microsoft.com/office/drawing/2014/main" id="{01E01899-688A-CF73-9B86-C222C8C7B609}"/>
              </a:ext>
            </a:extLst>
          </p:cNvPr>
          <p:cNvPicPr>
            <a:picLocks noChangeAspect="1"/>
          </p:cNvPicPr>
          <p:nvPr/>
        </p:nvPicPr>
        <p:blipFill>
          <a:blip r:embed="rId9"/>
          <a:stretch>
            <a:fillRect/>
          </a:stretch>
        </p:blipFill>
        <p:spPr>
          <a:xfrm>
            <a:off x="4836884" y="3980275"/>
            <a:ext cx="1716316" cy="1972649"/>
          </a:xfrm>
          <a:prstGeom prst="rect">
            <a:avLst/>
          </a:prstGeom>
        </p:spPr>
      </p:pic>
      <p:pic>
        <p:nvPicPr>
          <p:cNvPr id="20" name="Picture 19">
            <a:extLst>
              <a:ext uri="{FF2B5EF4-FFF2-40B4-BE49-F238E27FC236}">
                <a16:creationId xmlns:a16="http://schemas.microsoft.com/office/drawing/2014/main" id="{EC502044-8C6C-2144-32E1-031CD22DABAC}"/>
              </a:ext>
            </a:extLst>
          </p:cNvPr>
          <p:cNvPicPr>
            <a:picLocks noChangeAspect="1"/>
          </p:cNvPicPr>
          <p:nvPr/>
        </p:nvPicPr>
        <p:blipFill>
          <a:blip r:embed="rId10"/>
          <a:stretch>
            <a:fillRect/>
          </a:stretch>
        </p:blipFill>
        <p:spPr>
          <a:xfrm>
            <a:off x="2354567" y="3980275"/>
            <a:ext cx="2252069" cy="1945225"/>
          </a:xfrm>
          <a:prstGeom prst="rect">
            <a:avLst/>
          </a:prstGeom>
        </p:spPr>
      </p:pic>
    </p:spTree>
    <p:extLst>
      <p:ext uri="{BB962C8B-B14F-4D97-AF65-F5344CB8AC3E}">
        <p14:creationId xmlns:p14="http://schemas.microsoft.com/office/powerpoint/2010/main" val="3636413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9BB7-9869-BED7-7F63-BEBE8B7CEEBD}"/>
              </a:ext>
            </a:extLst>
          </p:cNvPr>
          <p:cNvSpPr>
            <a:spLocks noGrp="1"/>
          </p:cNvSpPr>
          <p:nvPr>
            <p:ph type="title"/>
          </p:nvPr>
        </p:nvSpPr>
        <p:spPr/>
        <p:txBody>
          <a:bodyPr/>
          <a:lstStyle/>
          <a:p>
            <a:r>
              <a:rPr lang="en-US" dirty="0"/>
              <a:t>Who is at risk for malnutrition?</a:t>
            </a:r>
          </a:p>
        </p:txBody>
      </p:sp>
      <p:sp>
        <p:nvSpPr>
          <p:cNvPr id="3" name="Content Placeholder 2">
            <a:extLst>
              <a:ext uri="{FF2B5EF4-FFF2-40B4-BE49-F238E27FC236}">
                <a16:creationId xmlns:a16="http://schemas.microsoft.com/office/drawing/2014/main" id="{800709D6-82C4-52EA-E75F-6AF551A5BAA3}"/>
              </a:ext>
            </a:extLst>
          </p:cNvPr>
          <p:cNvSpPr>
            <a:spLocks noGrp="1"/>
          </p:cNvSpPr>
          <p:nvPr>
            <p:ph idx="1"/>
          </p:nvPr>
        </p:nvSpPr>
        <p:spPr/>
        <p:txBody>
          <a:bodyPr>
            <a:normAutofit lnSpcReduction="10000"/>
          </a:bodyPr>
          <a:lstStyle/>
          <a:p>
            <a:r>
              <a:rPr lang="en-US" dirty="0"/>
              <a:t>Undernutrition most common in older adults and cancer patient</a:t>
            </a:r>
          </a:p>
          <a:p>
            <a:pPr lvl="1"/>
            <a:r>
              <a:rPr lang="en-US" dirty="0"/>
              <a:t>Less intake due to anxiety, depression, pain, dysphagia</a:t>
            </a:r>
          </a:p>
          <a:p>
            <a:pPr lvl="1"/>
            <a:r>
              <a:rPr lang="en-US" dirty="0"/>
              <a:t>Less energy than needed (especially protein, fat vitamins and break down fat and muscle)</a:t>
            </a:r>
          </a:p>
          <a:p>
            <a:pPr lvl="1"/>
            <a:r>
              <a:rPr lang="en-US" dirty="0"/>
              <a:t>Protein energy malnutrition impairs immune system</a:t>
            </a:r>
          </a:p>
          <a:p>
            <a:pPr lvl="1"/>
            <a:r>
              <a:rPr lang="en-US" dirty="0"/>
              <a:t>Can still be overweight and have malnutrition</a:t>
            </a:r>
          </a:p>
          <a:p>
            <a:pPr lvl="1"/>
            <a:endParaRPr lang="en-US" dirty="0"/>
          </a:p>
          <a:p>
            <a:pPr lvl="1"/>
            <a:endParaRPr lang="en-US" dirty="0"/>
          </a:p>
          <a:p>
            <a:pPr lvl="1"/>
            <a:endParaRPr lang="en-US" dirty="0"/>
          </a:p>
          <a:p>
            <a:endParaRPr lang="en-US" dirty="0"/>
          </a:p>
        </p:txBody>
      </p:sp>
      <p:sp>
        <p:nvSpPr>
          <p:cNvPr id="4" name="Footer Placeholder 3">
            <a:extLst>
              <a:ext uri="{FF2B5EF4-FFF2-40B4-BE49-F238E27FC236}">
                <a16:creationId xmlns:a16="http://schemas.microsoft.com/office/drawing/2014/main" id="{6A9A0605-A51C-AAD1-4BF7-F4E5F41418BC}"/>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2309864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295-E508-676E-69AF-32FE38C0A8CB}"/>
              </a:ext>
            </a:extLst>
          </p:cNvPr>
          <p:cNvSpPr>
            <a:spLocks noGrp="1"/>
          </p:cNvSpPr>
          <p:nvPr>
            <p:ph type="title"/>
          </p:nvPr>
        </p:nvSpPr>
        <p:spPr/>
        <p:txBody>
          <a:bodyPr>
            <a:normAutofit fontScale="90000"/>
          </a:bodyPr>
          <a:lstStyle/>
          <a:p>
            <a:br>
              <a:rPr lang="en-US" dirty="0"/>
            </a:br>
            <a:r>
              <a:rPr lang="en-US" dirty="0"/>
              <a:t>Preoperative Screening </a:t>
            </a:r>
          </a:p>
        </p:txBody>
      </p:sp>
      <p:sp>
        <p:nvSpPr>
          <p:cNvPr id="3" name="Content Placeholder 2">
            <a:extLst>
              <a:ext uri="{FF2B5EF4-FFF2-40B4-BE49-F238E27FC236}">
                <a16:creationId xmlns:a16="http://schemas.microsoft.com/office/drawing/2014/main" id="{015760DC-3FEB-921A-3211-8FCD6F85C23A}"/>
              </a:ext>
            </a:extLst>
          </p:cNvPr>
          <p:cNvSpPr>
            <a:spLocks noGrp="1"/>
          </p:cNvSpPr>
          <p:nvPr>
            <p:ph idx="1"/>
          </p:nvPr>
        </p:nvSpPr>
        <p:spPr/>
        <p:txBody>
          <a:bodyPr>
            <a:normAutofit fontScale="92500" lnSpcReduction="20000"/>
          </a:bodyPr>
          <a:lstStyle/>
          <a:p>
            <a:r>
              <a:rPr lang="en-US" u="sng" dirty="0"/>
              <a:t>A</a:t>
            </a:r>
            <a:r>
              <a:rPr lang="en-US" dirty="0"/>
              <a:t>merican </a:t>
            </a:r>
            <a:r>
              <a:rPr lang="en-US" u="sng" dirty="0"/>
              <a:t>S</a:t>
            </a:r>
            <a:r>
              <a:rPr lang="en-US" dirty="0"/>
              <a:t>ociety of </a:t>
            </a:r>
            <a:r>
              <a:rPr lang="en-US" u="sng" dirty="0"/>
              <a:t>P</a:t>
            </a:r>
            <a:r>
              <a:rPr lang="en-US" dirty="0"/>
              <a:t>arenteral and </a:t>
            </a:r>
            <a:r>
              <a:rPr lang="en-US" u="sng" dirty="0"/>
              <a:t>E</a:t>
            </a:r>
            <a:r>
              <a:rPr lang="en-US" dirty="0"/>
              <a:t>nteral </a:t>
            </a:r>
            <a:r>
              <a:rPr lang="en-US" u="sng" dirty="0"/>
              <a:t>N</a:t>
            </a:r>
            <a:r>
              <a:rPr lang="en-US" dirty="0"/>
              <a:t>utrition (ASPEN)</a:t>
            </a:r>
          </a:p>
          <a:p>
            <a:pPr algn="l" fontAlgn="base">
              <a:buFont typeface="Arial" panose="020B0604020202020204" pitchFamily="34" charset="0"/>
              <a:buChar char="•"/>
            </a:pPr>
            <a:r>
              <a:rPr lang="en-US" sz="1800" b="0" i="0" dirty="0">
                <a:effectLst/>
                <a:latin typeface="inherit"/>
              </a:rPr>
              <a:t>Adults should be considered at risk if they have any of the following:</a:t>
            </a:r>
            <a:endParaRPr lang="en-US" b="0" i="0" dirty="0">
              <a:effectLst/>
              <a:latin typeface="inherit"/>
            </a:endParaRPr>
          </a:p>
          <a:p>
            <a:pPr algn="l" fontAlgn="base">
              <a:buFont typeface="Arial" panose="020B0604020202020204" pitchFamily="34" charset="0"/>
              <a:buChar char="•"/>
            </a:pPr>
            <a:r>
              <a:rPr lang="en-US" sz="1800" b="0" i="0" dirty="0">
                <a:effectLst/>
                <a:latin typeface="inherit"/>
              </a:rPr>
              <a:t>Involuntary loss of 10% or more of usual body weight within 6 months, or involuntary loss of greater than or 5% or more of usual body weight in 1 month.</a:t>
            </a:r>
            <a:endParaRPr lang="en-US" b="0" i="0" dirty="0">
              <a:effectLst/>
              <a:latin typeface="inherit"/>
            </a:endParaRPr>
          </a:p>
          <a:p>
            <a:pPr algn="l" fontAlgn="base">
              <a:buFont typeface="Arial" panose="020B0604020202020204" pitchFamily="34" charset="0"/>
              <a:buChar char="•"/>
            </a:pPr>
            <a:r>
              <a:rPr lang="en-US" sz="1800" b="0" i="0" dirty="0">
                <a:effectLst/>
                <a:latin typeface="inherit"/>
              </a:rPr>
              <a:t>Involuntary loss or gain of 10 pounds within 6 months.</a:t>
            </a:r>
            <a:endParaRPr lang="en-US" b="0" i="0" dirty="0">
              <a:effectLst/>
              <a:latin typeface="inherit"/>
            </a:endParaRPr>
          </a:p>
          <a:p>
            <a:pPr algn="l" fontAlgn="base">
              <a:buFont typeface="Arial" panose="020B0604020202020204" pitchFamily="34" charset="0"/>
              <a:buChar char="•"/>
            </a:pPr>
            <a:r>
              <a:rPr lang="en-US" sz="1800" b="0" i="0" dirty="0">
                <a:effectLst/>
                <a:latin typeface="inherit"/>
              </a:rPr>
              <a:t>Body mass index less than 18.5 kg/m2 or greater than 25 kg/m2.</a:t>
            </a:r>
            <a:endParaRPr lang="en-US" b="0" i="0" dirty="0">
              <a:effectLst/>
              <a:latin typeface="inherit"/>
            </a:endParaRPr>
          </a:p>
          <a:p>
            <a:pPr algn="l" fontAlgn="base">
              <a:buFont typeface="Arial" panose="020B0604020202020204" pitchFamily="34" charset="0"/>
              <a:buChar char="•"/>
            </a:pPr>
            <a:r>
              <a:rPr lang="en-US" sz="1800" b="0" i="0" dirty="0">
                <a:effectLst/>
                <a:latin typeface="inherit"/>
              </a:rPr>
              <a:t>Chronic disease.</a:t>
            </a:r>
            <a:endParaRPr lang="en-US" b="0" i="0" dirty="0">
              <a:effectLst/>
              <a:latin typeface="inherit"/>
            </a:endParaRPr>
          </a:p>
          <a:p>
            <a:pPr algn="l" fontAlgn="base">
              <a:buFont typeface="Arial" panose="020B0604020202020204" pitchFamily="34" charset="0"/>
              <a:buChar char="•"/>
            </a:pPr>
            <a:r>
              <a:rPr lang="en-US" sz="1800" b="0" i="0" dirty="0">
                <a:effectLst/>
                <a:latin typeface="inherit"/>
              </a:rPr>
              <a:t>Increased metabolic requirements.</a:t>
            </a:r>
            <a:endParaRPr lang="en-US" b="0" i="0" dirty="0">
              <a:effectLst/>
              <a:latin typeface="inherit"/>
            </a:endParaRPr>
          </a:p>
          <a:p>
            <a:pPr algn="l" fontAlgn="base">
              <a:buFont typeface="Arial" panose="020B0604020202020204" pitchFamily="34" charset="0"/>
              <a:buChar char="•"/>
            </a:pPr>
            <a:r>
              <a:rPr lang="en-US" sz="1800" b="0" i="0" dirty="0">
                <a:effectLst/>
                <a:latin typeface="inherit"/>
              </a:rPr>
              <a:t>Altered diets or diet schedules. </a:t>
            </a:r>
            <a:endParaRPr lang="en-US" b="0" i="0" dirty="0">
              <a:effectLst/>
              <a:latin typeface="inherit"/>
            </a:endParaRPr>
          </a:p>
          <a:p>
            <a:pPr algn="l" fontAlgn="base">
              <a:buFont typeface="Arial" panose="020B0604020202020204" pitchFamily="34" charset="0"/>
              <a:buChar char="•"/>
            </a:pPr>
            <a:r>
              <a:rPr lang="en-US" sz="1800" b="0" i="0" dirty="0">
                <a:effectLst/>
                <a:latin typeface="inherit"/>
              </a:rPr>
              <a:t>Inadequate nutrition intake, including not receiving food or nutrition products for greater than 7 days.</a:t>
            </a:r>
          </a:p>
          <a:p>
            <a:pPr algn="l" fontAlgn="base">
              <a:buFont typeface="Arial" panose="020B0604020202020204" pitchFamily="34" charset="0"/>
              <a:buChar char="•"/>
            </a:pPr>
            <a:endParaRPr lang="en-US" sz="1800" b="0" i="0" dirty="0">
              <a:effectLst/>
              <a:latin typeface="inherit"/>
            </a:endParaRPr>
          </a:p>
          <a:p>
            <a:pPr marL="0" indent="0">
              <a:buNone/>
            </a:pPr>
            <a:r>
              <a:rPr lang="en-US" sz="1500" b="0" i="0" dirty="0">
                <a:effectLst/>
                <a:latin typeface="Roboto" panose="02000000000000000000" pitchFamily="2" charset="0"/>
              </a:rPr>
              <a:t>White JV, Guenter P, et al. Consensus Statement: Academy of Nutrition and Dietetics and American Society for Parenteral and Enteral Nutrition: Characteristics Recommended for the Identification and Documentation of Adult Malnutrition (Under-nutrition). </a:t>
            </a:r>
            <a:r>
              <a:rPr lang="en-US" sz="1500" b="0" i="1" dirty="0">
                <a:effectLst/>
                <a:latin typeface="Roboto" panose="02000000000000000000" pitchFamily="2" charset="0"/>
              </a:rPr>
              <a:t>JPEN J Parent Ent </a:t>
            </a:r>
            <a:r>
              <a:rPr lang="en-US" sz="1500" b="0" i="1" dirty="0" err="1">
                <a:effectLst/>
                <a:latin typeface="Roboto" panose="02000000000000000000" pitchFamily="2" charset="0"/>
              </a:rPr>
              <a:t>Nutr</a:t>
            </a:r>
            <a:r>
              <a:rPr lang="en-US" sz="1500" b="0" i="1" dirty="0">
                <a:effectLst/>
                <a:latin typeface="Roboto" panose="02000000000000000000" pitchFamily="2" charset="0"/>
              </a:rPr>
              <a:t>.</a:t>
            </a:r>
            <a:r>
              <a:rPr lang="en-US" sz="1500" b="0" i="0" dirty="0">
                <a:effectLst/>
                <a:latin typeface="Roboto" panose="02000000000000000000" pitchFamily="2" charset="0"/>
              </a:rPr>
              <a:t> 2012; 36:275-283.</a:t>
            </a:r>
            <a:endParaRPr lang="en-US" sz="1500" dirty="0"/>
          </a:p>
        </p:txBody>
      </p:sp>
      <p:sp>
        <p:nvSpPr>
          <p:cNvPr id="4" name="Footer Placeholder 3">
            <a:extLst>
              <a:ext uri="{FF2B5EF4-FFF2-40B4-BE49-F238E27FC236}">
                <a16:creationId xmlns:a16="http://schemas.microsoft.com/office/drawing/2014/main" id="{ADA13B51-5904-F3DF-B552-3704093B77B0}"/>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1712677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2F94-0E12-8AAB-4474-64AF3FCDB4E7}"/>
              </a:ext>
            </a:extLst>
          </p:cNvPr>
          <p:cNvSpPr>
            <a:spLocks noGrp="1"/>
          </p:cNvSpPr>
          <p:nvPr>
            <p:ph type="title"/>
          </p:nvPr>
        </p:nvSpPr>
        <p:spPr/>
        <p:txBody>
          <a:bodyPr/>
          <a:lstStyle/>
          <a:p>
            <a:r>
              <a:rPr lang="en-US" dirty="0"/>
              <a:t>Head and Neck Protocols</a:t>
            </a:r>
          </a:p>
        </p:txBody>
      </p:sp>
      <p:sp>
        <p:nvSpPr>
          <p:cNvPr id="3" name="Content Placeholder 2">
            <a:extLst>
              <a:ext uri="{FF2B5EF4-FFF2-40B4-BE49-F238E27FC236}">
                <a16:creationId xmlns:a16="http://schemas.microsoft.com/office/drawing/2014/main" id="{06C1856C-05D6-8A23-61A9-03228FC90743}"/>
              </a:ext>
            </a:extLst>
          </p:cNvPr>
          <p:cNvSpPr>
            <a:spLocks noGrp="1"/>
          </p:cNvSpPr>
          <p:nvPr>
            <p:ph idx="1"/>
          </p:nvPr>
        </p:nvSpPr>
        <p:spPr>
          <a:xfrm>
            <a:off x="867266" y="3195128"/>
            <a:ext cx="8229600" cy="4191003"/>
          </a:xfrm>
        </p:spPr>
        <p:txBody>
          <a:bodyPr/>
          <a:lstStyle/>
          <a:p>
            <a:pPr marL="0" indent="0">
              <a:buNone/>
            </a:pPr>
            <a:r>
              <a:rPr lang="en-US" dirty="0"/>
              <a:t>Protocol development questions:</a:t>
            </a:r>
          </a:p>
          <a:p>
            <a:pPr lvl="1"/>
            <a:r>
              <a:rPr lang="en-US" dirty="0"/>
              <a:t>Screen vs not screen</a:t>
            </a:r>
          </a:p>
          <a:p>
            <a:pPr lvl="1"/>
            <a:r>
              <a:rPr lang="en-US" dirty="0"/>
              <a:t>Length and frequency of dietetic support</a:t>
            </a:r>
          </a:p>
          <a:p>
            <a:pPr lvl="1"/>
            <a:r>
              <a:rPr lang="en-US" dirty="0"/>
              <a:t>Prophylactic vs Reactive Feeding tube</a:t>
            </a:r>
          </a:p>
          <a:p>
            <a:pPr lvl="1"/>
            <a:r>
              <a:rPr lang="en-US" dirty="0"/>
              <a:t>Standard vs enhanced enteral nutrition</a:t>
            </a:r>
          </a:p>
        </p:txBody>
      </p:sp>
      <p:sp>
        <p:nvSpPr>
          <p:cNvPr id="4" name="Footer Placeholder 3">
            <a:extLst>
              <a:ext uri="{FF2B5EF4-FFF2-40B4-BE49-F238E27FC236}">
                <a16:creationId xmlns:a16="http://schemas.microsoft.com/office/drawing/2014/main" id="{4691C260-DA72-8F44-F59F-AE2A5C11D5C3}"/>
              </a:ext>
            </a:extLst>
          </p:cNvPr>
          <p:cNvSpPr>
            <a:spLocks noGrp="1"/>
          </p:cNvSpPr>
          <p:nvPr>
            <p:ph type="ftr" sz="quarter" idx="10"/>
          </p:nvPr>
        </p:nvSpPr>
        <p:spPr/>
        <p:txBody>
          <a:bodyPr/>
          <a:lstStyle/>
          <a:p>
            <a:r>
              <a:rPr lang="en-US"/>
              <a:t>July 28-30, 2024   |   The American Club   |   Kohler, WI</a:t>
            </a:r>
            <a:endParaRPr lang="en-US" dirty="0"/>
          </a:p>
        </p:txBody>
      </p:sp>
      <p:pic>
        <p:nvPicPr>
          <p:cNvPr id="6" name="Picture 5">
            <a:extLst>
              <a:ext uri="{FF2B5EF4-FFF2-40B4-BE49-F238E27FC236}">
                <a16:creationId xmlns:a16="http://schemas.microsoft.com/office/drawing/2014/main" id="{5428FC27-56A8-781C-54E3-D5C2FDD9E411}"/>
              </a:ext>
            </a:extLst>
          </p:cNvPr>
          <p:cNvPicPr>
            <a:picLocks noChangeAspect="1"/>
          </p:cNvPicPr>
          <p:nvPr/>
        </p:nvPicPr>
        <p:blipFill rotWithShape="1">
          <a:blip r:embed="rId2"/>
          <a:srcRect l="68602" t="25702" r="12533" b="57163"/>
          <a:stretch/>
        </p:blipFill>
        <p:spPr>
          <a:xfrm>
            <a:off x="3352800" y="1360305"/>
            <a:ext cx="4953000" cy="1350818"/>
          </a:xfrm>
          <a:prstGeom prst="rect">
            <a:avLst/>
          </a:prstGeom>
        </p:spPr>
      </p:pic>
      <p:pic>
        <p:nvPicPr>
          <p:cNvPr id="8" name="Picture 7">
            <a:extLst>
              <a:ext uri="{FF2B5EF4-FFF2-40B4-BE49-F238E27FC236}">
                <a16:creationId xmlns:a16="http://schemas.microsoft.com/office/drawing/2014/main" id="{58D0E1C6-A3F5-72BC-03E5-BA743059AC7B}"/>
              </a:ext>
            </a:extLst>
          </p:cNvPr>
          <p:cNvPicPr>
            <a:picLocks noChangeAspect="1"/>
          </p:cNvPicPr>
          <p:nvPr/>
        </p:nvPicPr>
        <p:blipFill rotWithShape="1">
          <a:blip r:embed="rId3"/>
          <a:srcRect l="70000" t="22248" r="12500" b="58326"/>
          <a:stretch/>
        </p:blipFill>
        <p:spPr>
          <a:xfrm>
            <a:off x="76200" y="1931805"/>
            <a:ext cx="3428997" cy="1142999"/>
          </a:xfrm>
          <a:prstGeom prst="rect">
            <a:avLst/>
          </a:prstGeom>
        </p:spPr>
      </p:pic>
    </p:spTree>
    <p:extLst>
      <p:ext uri="{BB962C8B-B14F-4D97-AF65-F5344CB8AC3E}">
        <p14:creationId xmlns:p14="http://schemas.microsoft.com/office/powerpoint/2010/main" val="2018391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6E8F-DF29-12F5-27B0-FDD06EB4C67E}"/>
              </a:ext>
            </a:extLst>
          </p:cNvPr>
          <p:cNvSpPr>
            <a:spLocks noGrp="1"/>
          </p:cNvSpPr>
          <p:nvPr>
            <p:ph type="title"/>
          </p:nvPr>
        </p:nvSpPr>
        <p:spPr/>
        <p:txBody>
          <a:bodyPr/>
          <a:lstStyle/>
          <a:p>
            <a:r>
              <a:rPr lang="en-US" dirty="0"/>
              <a:t>Perioperative Malnutrition</a:t>
            </a:r>
          </a:p>
        </p:txBody>
      </p:sp>
      <p:sp>
        <p:nvSpPr>
          <p:cNvPr id="3" name="Content Placeholder 2">
            <a:extLst>
              <a:ext uri="{FF2B5EF4-FFF2-40B4-BE49-F238E27FC236}">
                <a16:creationId xmlns:a16="http://schemas.microsoft.com/office/drawing/2014/main" id="{98139ABF-5A8A-37E6-4B28-7441F16C6E16}"/>
              </a:ext>
            </a:extLst>
          </p:cNvPr>
          <p:cNvSpPr>
            <a:spLocks noGrp="1"/>
          </p:cNvSpPr>
          <p:nvPr>
            <p:ph idx="1"/>
          </p:nvPr>
        </p:nvSpPr>
        <p:spPr>
          <a:xfrm>
            <a:off x="457200" y="1600199"/>
            <a:ext cx="5791200" cy="4191003"/>
          </a:xfrm>
        </p:spPr>
        <p:txBody>
          <a:bodyPr>
            <a:normAutofit fontScale="92500"/>
          </a:bodyPr>
          <a:lstStyle/>
          <a:p>
            <a:r>
              <a:rPr lang="en-US" dirty="0"/>
              <a:t>Physiologic stress, hypermetabolic/catabolic response</a:t>
            </a:r>
          </a:p>
          <a:p>
            <a:r>
              <a:rPr lang="en-US" dirty="0"/>
              <a:t>Increased risk of perioperative complications: wound healing, infection, skin breakdown</a:t>
            </a:r>
          </a:p>
          <a:p>
            <a:r>
              <a:rPr lang="en-US" dirty="0"/>
              <a:t>Surgery can worsen  </a:t>
            </a:r>
          </a:p>
          <a:p>
            <a:r>
              <a:rPr lang="en-US" dirty="0"/>
              <a:t> </a:t>
            </a:r>
          </a:p>
        </p:txBody>
      </p:sp>
      <p:sp>
        <p:nvSpPr>
          <p:cNvPr id="4" name="Footer Placeholder 3">
            <a:extLst>
              <a:ext uri="{FF2B5EF4-FFF2-40B4-BE49-F238E27FC236}">
                <a16:creationId xmlns:a16="http://schemas.microsoft.com/office/drawing/2014/main" id="{373B3436-71BB-0D28-F312-7A36C1374CA0}"/>
              </a:ext>
            </a:extLst>
          </p:cNvPr>
          <p:cNvSpPr>
            <a:spLocks noGrp="1"/>
          </p:cNvSpPr>
          <p:nvPr>
            <p:ph type="ftr" sz="quarter" idx="10"/>
          </p:nvPr>
        </p:nvSpPr>
        <p:spPr/>
        <p:txBody>
          <a:bodyPr/>
          <a:lstStyle/>
          <a:p>
            <a:r>
              <a:rPr lang="en-US"/>
              <a:t>July 28-30, 2024   |   The American Club   |   Kohler, WI</a:t>
            </a:r>
            <a:endParaRPr lang="en-US" dirty="0"/>
          </a:p>
        </p:txBody>
      </p:sp>
      <p:pic>
        <p:nvPicPr>
          <p:cNvPr id="6" name="Picture 5">
            <a:extLst>
              <a:ext uri="{FF2B5EF4-FFF2-40B4-BE49-F238E27FC236}">
                <a16:creationId xmlns:a16="http://schemas.microsoft.com/office/drawing/2014/main" id="{B4E050DD-A0D0-CC7E-822B-A4602AB74A47}"/>
              </a:ext>
            </a:extLst>
          </p:cNvPr>
          <p:cNvPicPr>
            <a:picLocks noChangeAspect="1"/>
          </p:cNvPicPr>
          <p:nvPr/>
        </p:nvPicPr>
        <p:blipFill rotWithShape="1">
          <a:blip r:embed="rId3"/>
          <a:srcRect l="68112" t="34357" r="12193" b="56273"/>
          <a:stretch/>
        </p:blipFill>
        <p:spPr>
          <a:xfrm>
            <a:off x="4572000" y="4525421"/>
            <a:ext cx="4503656" cy="1143000"/>
          </a:xfrm>
          <a:prstGeom prst="rect">
            <a:avLst/>
          </a:prstGeom>
        </p:spPr>
      </p:pic>
      <p:sp>
        <p:nvSpPr>
          <p:cNvPr id="8" name="TextBox 7">
            <a:extLst>
              <a:ext uri="{FF2B5EF4-FFF2-40B4-BE49-F238E27FC236}">
                <a16:creationId xmlns:a16="http://schemas.microsoft.com/office/drawing/2014/main" id="{6432535C-D214-A050-F04C-27BAACD32625}"/>
              </a:ext>
            </a:extLst>
          </p:cNvPr>
          <p:cNvSpPr txBox="1"/>
          <p:nvPr/>
        </p:nvSpPr>
        <p:spPr>
          <a:xfrm>
            <a:off x="4801409" y="5639355"/>
            <a:ext cx="3655981" cy="369332"/>
          </a:xfrm>
          <a:prstGeom prst="rect">
            <a:avLst/>
          </a:prstGeom>
          <a:noFill/>
        </p:spPr>
        <p:txBody>
          <a:bodyPr wrap="square">
            <a:spAutoFit/>
          </a:bodyPr>
          <a:lstStyle/>
          <a:p>
            <a:r>
              <a:rPr lang="en-US" sz="900" dirty="0" err="1"/>
              <a:t>Curr</a:t>
            </a:r>
            <a:r>
              <a:rPr lang="en-US" sz="900" dirty="0"/>
              <a:t> </a:t>
            </a:r>
            <a:r>
              <a:rPr lang="en-US" sz="900" dirty="0" err="1"/>
              <a:t>Opin</a:t>
            </a:r>
            <a:r>
              <a:rPr lang="en-US" sz="900" dirty="0"/>
              <a:t> </a:t>
            </a:r>
            <a:r>
              <a:rPr lang="en-US" sz="900" dirty="0" err="1"/>
              <a:t>Anaesthesiol</a:t>
            </a:r>
            <a:r>
              <a:rPr lang="en-US" sz="900" dirty="0"/>
              <a:t>. 2019 June ; 32(3): 405–411. doi:10.1097/ACO.0000000000000722. </a:t>
            </a:r>
          </a:p>
        </p:txBody>
      </p:sp>
    </p:spTree>
    <p:extLst>
      <p:ext uri="{BB962C8B-B14F-4D97-AF65-F5344CB8AC3E}">
        <p14:creationId xmlns:p14="http://schemas.microsoft.com/office/powerpoint/2010/main" val="37323202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ASPOLLED" val="1CE8B40206984978A5BFECEB2EBB21AA"/>
  <p:tag name="TPVERSION" val="5"/>
  <p:tag name="TPFULLVERSION" val="5.3.1.3337"/>
  <p:tag name="PPTVERSION" val="15"/>
  <p:tag name="TPOS" val="2"/>
</p:tagLst>
</file>

<file path=ppt/theme/theme1.xml><?xml version="1.0" encoding="utf-8"?>
<a:theme xmlns:a="http://schemas.openxmlformats.org/drawingml/2006/main" name="CME 2014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 Evidence 2016 template [Read-Only]" id="{B40EDC9A-9A79-4BBB-871A-99F24763E1CC}" vid="{51DA7DE9-6018-4F6E-B990-2788AED241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0998627-0d39-455c-8c5a-0d2dcd7d4c9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CB0DD63567F14C950E175F97390043" ma:contentTypeVersion="16" ma:contentTypeDescription="Create a new document." ma:contentTypeScope="" ma:versionID="338eff1d94a8bb1e281fa04bc438249f">
  <xsd:schema xmlns:xsd="http://www.w3.org/2001/XMLSchema" xmlns:xs="http://www.w3.org/2001/XMLSchema" xmlns:p="http://schemas.microsoft.com/office/2006/metadata/properties" xmlns:ns3="e0998627-0d39-455c-8c5a-0d2dcd7d4c91" xmlns:ns4="d09f9f0f-2f04-4746-ba16-d08039fb87f5" targetNamespace="http://schemas.microsoft.com/office/2006/metadata/properties" ma:root="true" ma:fieldsID="118f4e6de5dea23ab88ddbe6501823cf" ns3:_="" ns4:_="">
    <xsd:import namespace="e0998627-0d39-455c-8c5a-0d2dcd7d4c91"/>
    <xsd:import namespace="d09f9f0f-2f04-4746-ba16-d08039fb87f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998627-0d39-455c-8c5a-0d2dcd7d4c9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9f9f0f-2f04-4746-ba16-d08039fb87f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197F32-8748-4372-A961-79330E872A76}">
  <ds:schemaRefs>
    <ds:schemaRef ds:uri="e0998627-0d39-455c-8c5a-0d2dcd7d4c91"/>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d09f9f0f-2f04-4746-ba16-d08039fb87f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2960FE7-45D0-494C-A9E1-534FA6ED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998627-0d39-455c-8c5a-0d2dcd7d4c91"/>
    <ds:schemaRef ds:uri="d09f9f0f-2f04-4746-ba16-d08039fb8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65C8B3-F18D-4389-83F2-7B78C18507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8699</TotalTime>
  <Words>1473</Words>
  <Application>Microsoft Office PowerPoint</Application>
  <PresentationFormat>On-screen Show (4:3)</PresentationFormat>
  <Paragraphs>180</Paragraphs>
  <Slides>25</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acumin-pro</vt:lpstr>
      <vt:lpstr>Arial</vt:lpstr>
      <vt:lpstr>BlinkMacSystemFont</vt:lpstr>
      <vt:lpstr>Calibri</vt:lpstr>
      <vt:lpstr>Guardian TextSans Web</vt:lpstr>
      <vt:lpstr>Helvetica Neue</vt:lpstr>
      <vt:lpstr>inherit</vt:lpstr>
      <vt:lpstr>Lato</vt:lpstr>
      <vt:lpstr>Myriad Pro</vt:lpstr>
      <vt:lpstr>Open Sans</vt:lpstr>
      <vt:lpstr>Roboto</vt:lpstr>
      <vt:lpstr>CME 2014 Template</vt:lpstr>
      <vt:lpstr>Perioperative Nutrition</vt:lpstr>
      <vt:lpstr>Disclosures</vt:lpstr>
      <vt:lpstr>Goals</vt:lpstr>
      <vt:lpstr>What is an ideal diet/nutrition?</vt:lpstr>
      <vt:lpstr>2024 Diet Trends</vt:lpstr>
      <vt:lpstr>Who is at risk for malnutrition?</vt:lpstr>
      <vt:lpstr> Preoperative Screening </vt:lpstr>
      <vt:lpstr>Head and Neck Protocols</vt:lpstr>
      <vt:lpstr>Perioperative Malnutrition</vt:lpstr>
      <vt:lpstr>Enhanced Recovery After Surgery (ERAS)</vt:lpstr>
      <vt:lpstr>ERAS</vt:lpstr>
      <vt:lpstr>ERAS</vt:lpstr>
      <vt:lpstr>JAMA Otolaryngol Head Neck Surg. 2017;143(3):292-303. doi:10.1001/jamaoto.2016.2981</vt:lpstr>
      <vt:lpstr>ERAS HN Guidelines</vt:lpstr>
      <vt:lpstr>ERAS Head and Neck</vt:lpstr>
      <vt:lpstr>ACS Initiatives </vt:lpstr>
      <vt:lpstr>Support/Intervention</vt:lpstr>
      <vt:lpstr>Dogmatic Practices</vt:lpstr>
      <vt:lpstr>NPO after Midnight</vt:lpstr>
      <vt:lpstr>New ASA Guidelines</vt:lpstr>
      <vt:lpstr>Immunonutrition</vt:lpstr>
      <vt:lpstr>Nutrition: what is best for patients?</vt:lpstr>
      <vt:lpstr>Cancer Cachexia Syndrome</vt:lpstr>
      <vt:lpstr>What can you do?</vt:lpstr>
      <vt:lpstr>Survivorship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MCW</dc:creator>
  <cp:lastModifiedBy>Poetker, David</cp:lastModifiedBy>
  <cp:revision>105</cp:revision>
  <dcterms:created xsi:type="dcterms:W3CDTF">2014-08-26T21:52:17Z</dcterms:created>
  <dcterms:modified xsi:type="dcterms:W3CDTF">2024-07-08T20:29:42Z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0x0101009CCB0DD63567F14C950E175F97390043</vt:lpwstr>
  </property>
</Properties>
</file>