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8" r:id="rId2"/>
    <p:sldId id="257" r:id="rId3"/>
    <p:sldId id="272" r:id="rId4"/>
    <p:sldId id="273" r:id="rId5"/>
    <p:sldId id="271" r:id="rId6"/>
    <p:sldId id="274" r:id="rId7"/>
    <p:sldId id="275" r:id="rId8"/>
    <p:sldId id="259" r:id="rId9"/>
    <p:sldId id="267" r:id="rId10"/>
    <p:sldId id="261" r:id="rId11"/>
    <p:sldId id="262" r:id="rId12"/>
    <p:sldId id="263" r:id="rId13"/>
    <p:sldId id="283" r:id="rId14"/>
    <p:sldId id="276" r:id="rId15"/>
    <p:sldId id="277" r:id="rId16"/>
    <p:sldId id="282" r:id="rId17"/>
    <p:sldId id="281" r:id="rId18"/>
    <p:sldId id="278" r:id="rId19"/>
    <p:sldId id="279" r:id="rId20"/>
    <p:sldId id="280" r:id="rId21"/>
  </p:sldIdLst>
  <p:sldSz cx="9144000" cy="6858000" type="screen4x3"/>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949C"/>
    <a:srgbClr val="3DC0D2"/>
    <a:srgbClr val="B8CE48"/>
    <a:srgbClr val="333333"/>
    <a:srgbClr val="61A13D"/>
    <a:srgbClr val="967F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17"/>
    <p:restoredTop sz="94682"/>
  </p:normalViewPr>
  <p:slideViewPr>
    <p:cSldViewPr>
      <p:cViewPr>
        <p:scale>
          <a:sx n="71" d="100"/>
          <a:sy n="71" d="100"/>
        </p:scale>
        <p:origin x="776" y="18"/>
      </p:cViewPr>
      <p:guideLst>
        <p:guide orient="horz" pos="2160"/>
        <p:guide pos="2880"/>
      </p:guideLst>
    </p:cSldViewPr>
  </p:slideViewPr>
  <p:notesTextViewPr>
    <p:cViewPr>
      <p:scale>
        <a:sx n="1" d="1"/>
        <a:sy n="1" d="1"/>
      </p:scale>
      <p:origin x="0" y="0"/>
    </p:cViewPr>
  </p:notesTextViewPr>
  <p:sorterViewPr>
    <p:cViewPr>
      <p:scale>
        <a:sx n="100" d="100"/>
        <a:sy n="100" d="100"/>
      </p:scale>
      <p:origin x="0" y="-46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7EBF19-51DE-C849-9868-0C7E4CABCF10}" type="datetimeFigureOut">
              <a:rPr lang="en-US" smtClean="0"/>
              <a:t>7/8/2024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10F16A-43B4-9F4F-9127-0A50A647D696}" type="slidenum">
              <a:rPr lang="en-US" smtClean="0"/>
              <a:t>‹#›</a:t>
            </a:fld>
            <a:endParaRPr lang="en-US"/>
          </a:p>
        </p:txBody>
      </p:sp>
    </p:spTree>
    <p:extLst>
      <p:ext uri="{BB962C8B-B14F-4D97-AF65-F5344CB8AC3E}">
        <p14:creationId xmlns:p14="http://schemas.microsoft.com/office/powerpoint/2010/main" val="209153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10F16A-43B4-9F4F-9127-0A50A647D696}" type="slidenum">
              <a:rPr lang="en-US" smtClean="0"/>
              <a:t>14</a:t>
            </a:fld>
            <a:endParaRPr lang="en-US"/>
          </a:p>
        </p:txBody>
      </p:sp>
    </p:spTree>
    <p:extLst>
      <p:ext uri="{BB962C8B-B14F-4D97-AF65-F5344CB8AC3E}">
        <p14:creationId xmlns:p14="http://schemas.microsoft.com/office/powerpoint/2010/main" val="2927127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B8CE48"/>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509260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493949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95400"/>
            <a:ext cx="2057400" cy="4830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95400"/>
            <a:ext cx="6019800" cy="4830763"/>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933484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3917116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78C0BB-E4BE-4AC3-9766-B589BFD971B9}"/>
              </a:ext>
            </a:extLst>
          </p:cNvPr>
          <p:cNvSpPr>
            <a:spLocks noGrp="1"/>
          </p:cNvSpPr>
          <p:nvPr>
            <p:ph type="ftr" sz="quarter" idx="10"/>
          </p:nvPr>
        </p:nvSpPr>
        <p:spPr/>
        <p:txBody>
          <a:bodyPr/>
          <a:lstStyle/>
          <a:p>
            <a:r>
              <a:rPr lang="en-US" dirty="0"/>
              <a:t>July 28-30, 2024  |   The American Club   |   Kohler, WI</a:t>
            </a:r>
          </a:p>
        </p:txBody>
      </p:sp>
    </p:spTree>
    <p:extLst>
      <p:ext uri="{BB962C8B-B14F-4D97-AF65-F5344CB8AC3E}">
        <p14:creationId xmlns:p14="http://schemas.microsoft.com/office/powerpoint/2010/main" val="3101693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1501478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1413397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590800"/>
            <a:ext cx="4038600" cy="35353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590800"/>
            <a:ext cx="4038600" cy="35353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2116135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4" name="Content Placeholder 3"/>
          <p:cNvSpPr>
            <a:spLocks noGrp="1"/>
          </p:cNvSpPr>
          <p:nvPr>
            <p:ph sz="half" idx="2"/>
          </p:nvPr>
        </p:nvSpPr>
        <p:spPr>
          <a:xfrm>
            <a:off x="457200" y="2590799"/>
            <a:ext cx="4040188" cy="3535363"/>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5025" y="2590799"/>
            <a:ext cx="4041775" cy="3535363"/>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960266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2335177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811805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3008313" cy="7048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1371600"/>
            <a:ext cx="5111750" cy="475456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057400"/>
            <a:ext cx="3008313" cy="4068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2030555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1792288" y="1295399"/>
            <a:ext cx="5486400" cy="3432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9"/>
          <p:cNvSpPr>
            <a:spLocks noGrp="1"/>
          </p:cNvSpPr>
          <p:nvPr>
            <p:ph type="ftr" sz="quarter" idx="10"/>
          </p:nvPr>
        </p:nvSpPr>
        <p:spPr>
          <a:xfrm>
            <a:off x="2514600" y="6226173"/>
            <a:ext cx="4114800" cy="365125"/>
          </a:xfrm>
        </p:spPr>
        <p:txBody>
          <a:bodyPr/>
          <a:lstStyle/>
          <a:p>
            <a:r>
              <a:rPr lang="en-US" dirty="0"/>
              <a:t>July 28-30, 2024   |   The American Club   |   Kohler, WI</a:t>
            </a:r>
          </a:p>
        </p:txBody>
      </p:sp>
    </p:spTree>
    <p:extLst>
      <p:ext uri="{BB962C8B-B14F-4D97-AF65-F5344CB8AC3E}">
        <p14:creationId xmlns:p14="http://schemas.microsoft.com/office/powerpoint/2010/main" val="4279034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48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199"/>
            <a:ext cx="8229600" cy="419100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0" y="5943600"/>
            <a:ext cx="9144000" cy="0"/>
          </a:xfrm>
          <a:prstGeom prst="line">
            <a:avLst/>
          </a:prstGeom>
          <a:ln>
            <a:solidFill>
              <a:srgbClr val="8A949C"/>
            </a:solidFill>
          </a:ln>
        </p:spPr>
        <p:style>
          <a:lnRef idx="1">
            <a:schemeClr val="accent1"/>
          </a:lnRef>
          <a:fillRef idx="0">
            <a:schemeClr val="accent1"/>
          </a:fillRef>
          <a:effectRef idx="0">
            <a:schemeClr val="accent1"/>
          </a:effectRef>
          <a:fontRef idx="minor">
            <a:schemeClr val="tx1"/>
          </a:fontRef>
        </p:style>
      </p:cxnSp>
      <p:sp>
        <p:nvSpPr>
          <p:cNvPr id="11" name="Footer Placeholder 10"/>
          <p:cNvSpPr>
            <a:spLocks noGrp="1"/>
          </p:cNvSpPr>
          <p:nvPr>
            <p:ph type="ftr" sz="quarter" idx="3"/>
          </p:nvPr>
        </p:nvSpPr>
        <p:spPr>
          <a:xfrm>
            <a:off x="2438400" y="6226173"/>
            <a:ext cx="4114800" cy="365125"/>
          </a:xfrm>
          <a:prstGeom prst="rect">
            <a:avLst/>
          </a:prstGeom>
        </p:spPr>
        <p:txBody>
          <a:bodyPr vert="horz" lIns="91440" tIns="45720" rIns="91440" bIns="45720" rtlCol="0" anchor="ctr"/>
          <a:lstStyle>
            <a:lvl1pPr algn="ctr">
              <a:defRPr sz="1200">
                <a:solidFill>
                  <a:srgbClr val="8A949C"/>
                </a:solidFill>
                <a:latin typeface="Myriad Pro" charset="0"/>
                <a:ea typeface="Myriad Pro" charset="0"/>
                <a:cs typeface="Myriad Pro" charset="0"/>
              </a:defRPr>
            </a:lvl1pPr>
          </a:lstStyle>
          <a:p>
            <a:r>
              <a:rPr lang="en-US" dirty="0"/>
              <a:t>July 28-30, 2024  |   The American Club   |   Kohler, WI</a:t>
            </a:r>
          </a:p>
        </p:txBody>
      </p:sp>
      <p:pic>
        <p:nvPicPr>
          <p:cNvPr id="14" name="Picture 13"/>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457200" y="6095999"/>
            <a:ext cx="1278364" cy="625475"/>
          </a:xfrm>
          <a:prstGeom prst="rect">
            <a:avLst/>
          </a:prstGeom>
        </p:spPr>
      </p:pic>
      <p:pic>
        <p:nvPicPr>
          <p:cNvPr id="13" name="Picture 7" descr="MCW logo - transparent.png"/>
          <p:cNvPicPr>
            <a:picLocks noChangeAspect="1"/>
          </p:cNvPicPr>
          <p:nvPr userDrawn="1"/>
        </p:nvPicPr>
        <p:blipFill>
          <a:blip r:embed="rId16" cstate="email">
            <a:alphaModFix amt="83000"/>
            <a:extLst>
              <a:ext uri="{28A0092B-C50C-407E-A947-70E740481C1C}">
                <a14:useLocalDpi xmlns:a14="http://schemas.microsoft.com/office/drawing/2010/main"/>
              </a:ext>
            </a:extLst>
          </a:blip>
          <a:srcRect/>
          <a:stretch>
            <a:fillRect/>
          </a:stretch>
        </p:blipFill>
        <p:spPr bwMode="auto">
          <a:xfrm>
            <a:off x="7845951" y="6074636"/>
            <a:ext cx="840849" cy="66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85513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algn="ctr" defTabSz="914400" rtl="0" eaLnBrk="1" latinLnBrk="0" hangingPunct="1">
        <a:spcBef>
          <a:spcPct val="0"/>
        </a:spcBef>
        <a:buNone/>
        <a:defRPr sz="4400" kern="1200" baseline="0">
          <a:solidFill>
            <a:srgbClr val="B8CE48"/>
          </a:solidFill>
          <a:latin typeface="Myriad Pro" charset="0"/>
          <a:ea typeface="Myriad Pro" charset="0"/>
          <a:cs typeface="Myriad Pro"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baseline="0">
          <a:solidFill>
            <a:schemeClr val="tx1"/>
          </a:solidFill>
          <a:latin typeface="Myriad Pro" charset="0"/>
          <a:ea typeface="Myriad Pro" charset="0"/>
          <a:cs typeface="Myriad Pro" charset="0"/>
        </a:defRPr>
      </a:lvl1pPr>
      <a:lvl2pPr marL="742950" indent="-285750" algn="l" defTabSz="914400" rtl="0" eaLnBrk="1" latinLnBrk="0" hangingPunct="1">
        <a:spcBef>
          <a:spcPct val="20000"/>
        </a:spcBef>
        <a:buFont typeface="Arial" panose="020B0604020202020204" pitchFamily="34" charset="0"/>
        <a:buChar char="–"/>
        <a:defRPr sz="2800" kern="1200" baseline="0">
          <a:solidFill>
            <a:schemeClr val="tx1"/>
          </a:solidFill>
          <a:latin typeface="Myriad Pro" charset="0"/>
          <a:ea typeface="Myriad Pro" charset="0"/>
          <a:cs typeface="Myriad Pro" charset="0"/>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Myriad Pro" charset="0"/>
          <a:ea typeface="Myriad Pro" charset="0"/>
          <a:cs typeface="Myriad Pro" charset="0"/>
        </a:defRPr>
      </a:lvl3pPr>
      <a:lvl4pPr marL="16002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yriad Pro" charset="0"/>
          <a:ea typeface="Myriad Pro" charset="0"/>
          <a:cs typeface="Myriad Pro" charset="0"/>
        </a:defRPr>
      </a:lvl4pPr>
      <a:lvl5pPr marL="20574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yriad Pro" charset="0"/>
          <a:ea typeface="Myriad Pro" charset="0"/>
          <a:cs typeface="Myriad Pro"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health.harvard.edu/staying-healthy/how-to-build-a-better-cor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healthline.com/human-body-maps/gluteus-maximus-muscle#1" TargetMode="Externa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oleObject" Target="../embeddings/oleObject4.bin"/><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oleObject" Target="../embeddings/oleObject3.bin"/><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AC7BE-FBAF-59C8-0CEB-166D3F8E5F4B}"/>
              </a:ext>
            </a:extLst>
          </p:cNvPr>
          <p:cNvSpPr>
            <a:spLocks noGrp="1"/>
          </p:cNvSpPr>
          <p:nvPr>
            <p:ph type="ctrTitle"/>
          </p:nvPr>
        </p:nvSpPr>
        <p:spPr/>
        <p:txBody>
          <a:bodyPr>
            <a:normAutofit/>
          </a:bodyPr>
          <a:lstStyle/>
          <a:p>
            <a:r>
              <a:rPr lang="en-US" sz="4050" dirty="0">
                <a:latin typeface="Calibri" panose="020F0502020204030204" pitchFamily="34" charset="0"/>
                <a:ea typeface="Calibri" panose="020F0502020204030204" pitchFamily="34" charset="0"/>
                <a:cs typeface="Times New Roman" panose="02020603050405020304" pitchFamily="18" charset="0"/>
              </a:rPr>
              <a:t>Posture/Core Strength/Breathing/Sleep </a:t>
            </a:r>
            <a:endParaRPr lang="en-US" sz="4050" dirty="0"/>
          </a:p>
        </p:txBody>
      </p:sp>
      <p:sp>
        <p:nvSpPr>
          <p:cNvPr id="3" name="Subtitle 2">
            <a:extLst>
              <a:ext uri="{FF2B5EF4-FFF2-40B4-BE49-F238E27FC236}">
                <a16:creationId xmlns:a16="http://schemas.microsoft.com/office/drawing/2014/main" id="{1FFABE51-B6D2-0267-2792-EAAF4DA7CF09}"/>
              </a:ext>
            </a:extLst>
          </p:cNvPr>
          <p:cNvSpPr>
            <a:spLocks noGrp="1"/>
          </p:cNvSpPr>
          <p:nvPr>
            <p:ph type="subTitle" idx="1"/>
          </p:nvPr>
        </p:nvSpPr>
        <p:spPr/>
        <p:txBody>
          <a:bodyPr>
            <a:normAutofit fontScale="55000" lnSpcReduction="20000"/>
          </a:bodyPr>
          <a:lstStyle/>
          <a:p>
            <a:r>
              <a:rPr lang="en-US" dirty="0">
                <a:latin typeface="Roboto" panose="02000000000000000000" pitchFamily="2" charset="0"/>
                <a:ea typeface="Roboto" panose="02000000000000000000" pitchFamily="2" charset="0"/>
                <a:cs typeface="Roboto" panose="02000000000000000000" pitchFamily="2" charset="0"/>
              </a:rPr>
              <a:t>B Tucker Woodson MD</a:t>
            </a:r>
          </a:p>
          <a:p>
            <a:r>
              <a:rPr lang="en-US" dirty="0">
                <a:latin typeface="Roboto" panose="02000000000000000000" pitchFamily="2" charset="0"/>
                <a:ea typeface="Roboto" panose="02000000000000000000" pitchFamily="2" charset="0"/>
                <a:cs typeface="Roboto" panose="02000000000000000000" pitchFamily="2" charset="0"/>
              </a:rPr>
              <a:t>Professor and Chief Division of Sleep Medicine and Sleep Surgery</a:t>
            </a:r>
          </a:p>
          <a:p>
            <a:r>
              <a:rPr lang="en-US" dirty="0">
                <a:latin typeface="Roboto" panose="02000000000000000000" pitchFamily="2" charset="0"/>
                <a:ea typeface="Roboto" panose="02000000000000000000" pitchFamily="2" charset="0"/>
                <a:cs typeface="Roboto" panose="02000000000000000000" pitchFamily="2" charset="0"/>
              </a:rPr>
              <a:t>Department of Otolaryngology</a:t>
            </a:r>
          </a:p>
          <a:p>
            <a:r>
              <a:rPr lang="en-US" dirty="0">
                <a:latin typeface="Roboto" panose="02000000000000000000" pitchFamily="2" charset="0"/>
                <a:ea typeface="Roboto" panose="02000000000000000000" pitchFamily="2" charset="0"/>
                <a:cs typeface="Roboto" panose="02000000000000000000" pitchFamily="2" charset="0"/>
              </a:rPr>
              <a:t>Medical College Wisconsin</a:t>
            </a:r>
          </a:p>
          <a:p>
            <a:r>
              <a:rPr lang="en-US" dirty="0">
                <a:latin typeface="Roboto" panose="02000000000000000000" pitchFamily="2" charset="0"/>
                <a:ea typeface="Roboto" panose="02000000000000000000" pitchFamily="2" charset="0"/>
                <a:cs typeface="Roboto" panose="02000000000000000000" pitchFamily="2" charset="0"/>
              </a:rPr>
              <a:t>Milwaukee WI, USA</a:t>
            </a:r>
          </a:p>
          <a:p>
            <a:endParaRPr lang="en-US" dirty="0"/>
          </a:p>
        </p:txBody>
      </p:sp>
    </p:spTree>
    <p:extLst>
      <p:ext uri="{BB962C8B-B14F-4D97-AF65-F5344CB8AC3E}">
        <p14:creationId xmlns:p14="http://schemas.microsoft.com/office/powerpoint/2010/main" val="2194781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AFDB7-1514-3B1F-3586-515B3D76FBF8}"/>
              </a:ext>
            </a:extLst>
          </p:cNvPr>
          <p:cNvSpPr>
            <a:spLocks noGrp="1"/>
          </p:cNvSpPr>
          <p:nvPr>
            <p:ph type="title"/>
          </p:nvPr>
        </p:nvSpPr>
        <p:spPr/>
        <p:txBody>
          <a:bodyPr/>
          <a:lstStyle/>
          <a:p>
            <a:r>
              <a:rPr lang="en-US" dirty="0"/>
              <a:t>Normal vs Abnormal Aging</a:t>
            </a:r>
          </a:p>
        </p:txBody>
      </p:sp>
      <p:sp>
        <p:nvSpPr>
          <p:cNvPr id="3" name="Content Placeholder 2">
            <a:extLst>
              <a:ext uri="{FF2B5EF4-FFF2-40B4-BE49-F238E27FC236}">
                <a16:creationId xmlns:a16="http://schemas.microsoft.com/office/drawing/2014/main" id="{A6EF7EB4-A61C-0A0A-532C-F974CB9F973D}"/>
              </a:ext>
            </a:extLst>
          </p:cNvPr>
          <p:cNvSpPr>
            <a:spLocks noGrp="1"/>
          </p:cNvSpPr>
          <p:nvPr>
            <p:ph idx="1"/>
          </p:nvPr>
        </p:nvSpPr>
        <p:spPr/>
        <p:txBody>
          <a:bodyPr>
            <a:normAutofit/>
          </a:bodyPr>
          <a:lstStyle/>
          <a:p>
            <a:r>
              <a:rPr lang="en-US" dirty="0" err="1"/>
              <a:t>Hyperkyphosis</a:t>
            </a:r>
            <a:r>
              <a:rPr lang="en-US" dirty="0"/>
              <a:t> = thoracic spine curvature &gt; 45</a:t>
            </a:r>
            <a:r>
              <a:rPr lang="en-US" baseline="30000" dirty="0"/>
              <a:t>o</a:t>
            </a:r>
          </a:p>
          <a:p>
            <a:pPr algn="l"/>
            <a:r>
              <a:rPr lang="en-US" sz="2400" b="1" dirty="0">
                <a:latin typeface="Lato-Regular"/>
              </a:rPr>
              <a:t>I</a:t>
            </a:r>
            <a:r>
              <a:rPr lang="en-US" sz="2400" b="1" i="0" u="none" strike="noStrike" baseline="0" dirty="0">
                <a:latin typeface="Lato-Regular"/>
              </a:rPr>
              <a:t>ntervertebral disc degeneration, compression fractures, weakness spinal extensor muscles, reduced mobility, anterior longitudinal ligament calcification, shortened pectoral muscles visual, vestibular, and somatosensory loss impacting posture </a:t>
            </a:r>
          </a:p>
          <a:p>
            <a:pPr algn="l"/>
            <a:endParaRPr lang="en-US" sz="2400" b="1" dirty="0">
              <a:latin typeface="Lato-Regular"/>
            </a:endParaRPr>
          </a:p>
        </p:txBody>
      </p:sp>
      <p:sp>
        <p:nvSpPr>
          <p:cNvPr id="4" name="Footer Placeholder 3">
            <a:extLst>
              <a:ext uri="{FF2B5EF4-FFF2-40B4-BE49-F238E27FC236}">
                <a16:creationId xmlns:a16="http://schemas.microsoft.com/office/drawing/2014/main" id="{D7B79209-DD63-938A-DD74-5A7D74EEB11F}"/>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3208816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AF444-6BAA-068A-81E0-B995658984F3}"/>
              </a:ext>
            </a:extLst>
          </p:cNvPr>
          <p:cNvSpPr>
            <a:spLocks noGrp="1"/>
          </p:cNvSpPr>
          <p:nvPr>
            <p:ph type="title"/>
          </p:nvPr>
        </p:nvSpPr>
        <p:spPr/>
        <p:txBody>
          <a:bodyPr/>
          <a:lstStyle/>
          <a:p>
            <a:r>
              <a:rPr lang="en-US" dirty="0"/>
              <a:t>Treatment of Posture</a:t>
            </a:r>
          </a:p>
        </p:txBody>
      </p:sp>
      <p:sp>
        <p:nvSpPr>
          <p:cNvPr id="3" name="Content Placeholder 2">
            <a:extLst>
              <a:ext uri="{FF2B5EF4-FFF2-40B4-BE49-F238E27FC236}">
                <a16:creationId xmlns:a16="http://schemas.microsoft.com/office/drawing/2014/main" id="{1F034BF7-08AA-9A7C-70DB-65E6E21BB067}"/>
              </a:ext>
            </a:extLst>
          </p:cNvPr>
          <p:cNvSpPr>
            <a:spLocks noGrp="1"/>
          </p:cNvSpPr>
          <p:nvPr>
            <p:ph idx="1"/>
          </p:nvPr>
        </p:nvSpPr>
        <p:spPr/>
        <p:txBody>
          <a:bodyPr>
            <a:normAutofit fontScale="70000" lnSpcReduction="20000"/>
          </a:bodyPr>
          <a:lstStyle/>
          <a:p>
            <a:r>
              <a:rPr lang="en-US" dirty="0"/>
              <a:t>Exercise</a:t>
            </a:r>
          </a:p>
          <a:p>
            <a:pPr lvl="1"/>
            <a:r>
              <a:rPr lang="en-US" sz="2800" b="0" i="0" u="none" strike="noStrike" baseline="0" dirty="0">
                <a:latin typeface="Lato-Regular"/>
              </a:rPr>
              <a:t>strengthen longer muscles</a:t>
            </a:r>
          </a:p>
          <a:p>
            <a:pPr lvl="1"/>
            <a:r>
              <a:rPr lang="en-US" sz="2800" b="0" i="0" u="none" strike="noStrike" baseline="0" dirty="0">
                <a:latin typeface="Lato-Regular"/>
              </a:rPr>
              <a:t>spinal extensor strengthening</a:t>
            </a:r>
          </a:p>
          <a:p>
            <a:pPr lvl="1"/>
            <a:r>
              <a:rPr lang="en-US" dirty="0"/>
              <a:t>Core stability</a:t>
            </a:r>
          </a:p>
          <a:p>
            <a:r>
              <a:rPr lang="en-US" dirty="0"/>
              <a:t>Flexibility</a:t>
            </a:r>
          </a:p>
          <a:p>
            <a:pPr lvl="1"/>
            <a:r>
              <a:rPr lang="en-US" sz="2800" b="0" i="0" u="none" strike="noStrike" baseline="0" dirty="0">
                <a:latin typeface="Lato-Regular"/>
              </a:rPr>
              <a:t>stretch shortened muscles,</a:t>
            </a:r>
          </a:p>
          <a:p>
            <a:pPr lvl="1"/>
            <a:r>
              <a:rPr lang="en-US" sz="2800" b="0" i="0" u="none" strike="noStrike" baseline="0" dirty="0">
                <a:latin typeface="Lato-Regular"/>
              </a:rPr>
              <a:t>increase mobility,</a:t>
            </a:r>
          </a:p>
          <a:p>
            <a:pPr lvl="1"/>
            <a:r>
              <a:rPr lang="en-US" sz="2800" b="0" i="0" u="none" strike="noStrike" baseline="0" dirty="0">
                <a:latin typeface="Lato-Regular"/>
              </a:rPr>
              <a:t>spinal flexibility</a:t>
            </a:r>
            <a:endParaRPr lang="en-US" dirty="0"/>
          </a:p>
          <a:p>
            <a:r>
              <a:rPr lang="en-US" dirty="0"/>
              <a:t>Diet</a:t>
            </a:r>
          </a:p>
          <a:p>
            <a:pPr lvl="1"/>
            <a:r>
              <a:rPr lang="en-US" dirty="0"/>
              <a:t>Calcium, vitamin D, omega 3 fatty acid</a:t>
            </a:r>
          </a:p>
          <a:p>
            <a:endParaRPr lang="en-US" dirty="0"/>
          </a:p>
          <a:p>
            <a:r>
              <a:rPr lang="en-US" dirty="0"/>
              <a:t>Other   Bed  Pillow  Mattresses …..</a:t>
            </a:r>
          </a:p>
        </p:txBody>
      </p:sp>
      <p:sp>
        <p:nvSpPr>
          <p:cNvPr id="4" name="Footer Placeholder 3">
            <a:extLst>
              <a:ext uri="{FF2B5EF4-FFF2-40B4-BE49-F238E27FC236}">
                <a16:creationId xmlns:a16="http://schemas.microsoft.com/office/drawing/2014/main" id="{F7806F7F-5747-A991-18C7-1C0CEC14853D}"/>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2289885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8CDD3-FB4D-1426-1E14-1474B9442123}"/>
              </a:ext>
            </a:extLst>
          </p:cNvPr>
          <p:cNvSpPr>
            <a:spLocks noGrp="1"/>
          </p:cNvSpPr>
          <p:nvPr>
            <p:ph type="title"/>
          </p:nvPr>
        </p:nvSpPr>
        <p:spPr/>
        <p:txBody>
          <a:bodyPr/>
          <a:lstStyle/>
          <a:p>
            <a:r>
              <a:rPr lang="en-US" dirty="0"/>
              <a:t>Step 1</a:t>
            </a:r>
          </a:p>
        </p:txBody>
      </p:sp>
      <p:sp>
        <p:nvSpPr>
          <p:cNvPr id="3" name="Content Placeholder 2">
            <a:extLst>
              <a:ext uri="{FF2B5EF4-FFF2-40B4-BE49-F238E27FC236}">
                <a16:creationId xmlns:a16="http://schemas.microsoft.com/office/drawing/2014/main" id="{54ABDF97-B245-E295-42B9-34C935B924E9}"/>
              </a:ext>
            </a:extLst>
          </p:cNvPr>
          <p:cNvSpPr>
            <a:spLocks noGrp="1"/>
          </p:cNvSpPr>
          <p:nvPr>
            <p:ph idx="1"/>
          </p:nvPr>
        </p:nvSpPr>
        <p:spPr>
          <a:xfrm>
            <a:off x="457200" y="4648202"/>
            <a:ext cx="8229600" cy="1143000"/>
          </a:xfrm>
        </p:spPr>
        <p:txBody>
          <a:bodyPr/>
          <a:lstStyle/>
          <a:p>
            <a:r>
              <a:rPr lang="en-US" dirty="0"/>
              <a:t>Think about it</a:t>
            </a:r>
          </a:p>
        </p:txBody>
      </p:sp>
      <p:sp>
        <p:nvSpPr>
          <p:cNvPr id="4" name="Footer Placeholder 3">
            <a:extLst>
              <a:ext uri="{FF2B5EF4-FFF2-40B4-BE49-F238E27FC236}">
                <a16:creationId xmlns:a16="http://schemas.microsoft.com/office/drawing/2014/main" id="{3AB00B30-2C5E-C325-74AA-86D794E8251F}"/>
              </a:ext>
            </a:extLst>
          </p:cNvPr>
          <p:cNvSpPr>
            <a:spLocks noGrp="1"/>
          </p:cNvSpPr>
          <p:nvPr>
            <p:ph type="ftr" sz="quarter" idx="10"/>
          </p:nvPr>
        </p:nvSpPr>
        <p:spPr/>
        <p:txBody>
          <a:bodyPr/>
          <a:lstStyle/>
          <a:p>
            <a:r>
              <a:rPr lang="en-US"/>
              <a:t>July 28-30, 2024   |   The American Club   |   Kohler, WI</a:t>
            </a:r>
            <a:endParaRPr lang="en-US" dirty="0"/>
          </a:p>
        </p:txBody>
      </p:sp>
      <p:pic>
        <p:nvPicPr>
          <p:cNvPr id="5" name="Picture 4" descr="Protecting your spine’s natural curves is the best way to maintain good posture.">
            <a:extLst>
              <a:ext uri="{FF2B5EF4-FFF2-40B4-BE49-F238E27FC236}">
                <a16:creationId xmlns:a16="http://schemas.microsoft.com/office/drawing/2014/main" id="{633AA1BA-24EE-9F5D-FD7A-9010FC622FB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4811" y="1447800"/>
            <a:ext cx="2254377" cy="2995961"/>
          </a:xfrm>
          <a:prstGeom prst="rect">
            <a:avLst/>
          </a:prstGeom>
          <a:noFill/>
          <a:ln>
            <a:noFill/>
          </a:ln>
        </p:spPr>
      </p:pic>
    </p:spTree>
    <p:extLst>
      <p:ext uri="{BB962C8B-B14F-4D97-AF65-F5344CB8AC3E}">
        <p14:creationId xmlns:p14="http://schemas.microsoft.com/office/powerpoint/2010/main" val="671425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BFAD7-B0E5-62F4-AEA8-12A46A01C0C5}"/>
              </a:ext>
            </a:extLst>
          </p:cNvPr>
          <p:cNvSpPr>
            <a:spLocks noGrp="1"/>
          </p:cNvSpPr>
          <p:nvPr>
            <p:ph type="title"/>
          </p:nvPr>
        </p:nvSpPr>
        <p:spPr/>
        <p:txBody>
          <a:bodyPr/>
          <a:lstStyle/>
          <a:p>
            <a:r>
              <a:rPr lang="en-US" dirty="0"/>
              <a:t>Bed and Head: Pillows</a:t>
            </a:r>
          </a:p>
        </p:txBody>
      </p:sp>
      <p:sp>
        <p:nvSpPr>
          <p:cNvPr id="3" name="Content Placeholder 2">
            <a:extLst>
              <a:ext uri="{FF2B5EF4-FFF2-40B4-BE49-F238E27FC236}">
                <a16:creationId xmlns:a16="http://schemas.microsoft.com/office/drawing/2014/main" id="{A8052E08-E4F0-57A5-55B6-9B814430DDBF}"/>
              </a:ext>
            </a:extLst>
          </p:cNvPr>
          <p:cNvSpPr>
            <a:spLocks noGrp="1"/>
          </p:cNvSpPr>
          <p:nvPr>
            <p:ph idx="1"/>
          </p:nvPr>
        </p:nvSpPr>
        <p:spPr>
          <a:xfrm>
            <a:off x="457200" y="1272381"/>
            <a:ext cx="3200400" cy="4191002"/>
          </a:xfrm>
        </p:spPr>
        <p:txBody>
          <a:bodyPr/>
          <a:lstStyle/>
          <a:p>
            <a:r>
              <a:rPr lang="en-US" dirty="0"/>
              <a:t>Goal is neutral head position</a:t>
            </a:r>
          </a:p>
          <a:p>
            <a:endParaRPr lang="en-US" dirty="0"/>
          </a:p>
          <a:p>
            <a:r>
              <a:rPr lang="en-US" dirty="0"/>
              <a:t>Generally avoid prone sleeping position</a:t>
            </a:r>
          </a:p>
        </p:txBody>
      </p:sp>
      <p:sp>
        <p:nvSpPr>
          <p:cNvPr id="4" name="Footer Placeholder 3">
            <a:extLst>
              <a:ext uri="{FF2B5EF4-FFF2-40B4-BE49-F238E27FC236}">
                <a16:creationId xmlns:a16="http://schemas.microsoft.com/office/drawing/2014/main" id="{EEEE91E4-059F-8573-2FE5-4A78D8C63430}"/>
              </a:ext>
            </a:extLst>
          </p:cNvPr>
          <p:cNvSpPr>
            <a:spLocks noGrp="1"/>
          </p:cNvSpPr>
          <p:nvPr>
            <p:ph type="ftr" sz="quarter" idx="10"/>
          </p:nvPr>
        </p:nvSpPr>
        <p:spPr/>
        <p:txBody>
          <a:bodyPr/>
          <a:lstStyle/>
          <a:p>
            <a:r>
              <a:rPr lang="en-US"/>
              <a:t>July 28-30, 2024   |   The American Club   |   Kohler, WI</a:t>
            </a:r>
            <a:endParaRPr lang="en-US" dirty="0"/>
          </a:p>
        </p:txBody>
      </p:sp>
      <p:pic>
        <p:nvPicPr>
          <p:cNvPr id="5" name="Picture 4" descr="Is Your Stiff Neck Giving You Headaches? - Blog - Thrive Physical Therapy">
            <a:extLst>
              <a:ext uri="{FF2B5EF4-FFF2-40B4-BE49-F238E27FC236}">
                <a16:creationId xmlns:a16="http://schemas.microsoft.com/office/drawing/2014/main" id="{F9DA58A3-0603-1414-1BAC-25216DA136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343400" y="1371600"/>
            <a:ext cx="3992565" cy="3992565"/>
          </a:xfrm>
          <a:prstGeom prst="rect">
            <a:avLst/>
          </a:prstGeom>
          <a:noFill/>
          <a:ln>
            <a:noFill/>
          </a:ln>
        </p:spPr>
      </p:pic>
    </p:spTree>
    <p:extLst>
      <p:ext uri="{BB962C8B-B14F-4D97-AF65-F5344CB8AC3E}">
        <p14:creationId xmlns:p14="http://schemas.microsoft.com/office/powerpoint/2010/main" val="2170888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B22AC0-8E93-C571-7720-43C128F63B30}"/>
              </a:ext>
            </a:extLst>
          </p:cNvPr>
          <p:cNvSpPr>
            <a:spLocks noGrp="1"/>
          </p:cNvSpPr>
          <p:nvPr>
            <p:ph type="title"/>
          </p:nvPr>
        </p:nvSpPr>
        <p:spPr/>
        <p:txBody>
          <a:bodyPr/>
          <a:lstStyle/>
          <a:p>
            <a:r>
              <a:rPr lang="en-US" dirty="0"/>
              <a:t>Bed </a:t>
            </a:r>
            <a:r>
              <a:rPr lang="en-US"/>
              <a:t>and Head: Bed</a:t>
            </a:r>
            <a:endParaRPr lang="en-US" dirty="0"/>
          </a:p>
        </p:txBody>
      </p:sp>
      <p:sp>
        <p:nvSpPr>
          <p:cNvPr id="7" name="Content Placeholder 6">
            <a:extLst>
              <a:ext uri="{FF2B5EF4-FFF2-40B4-BE49-F238E27FC236}">
                <a16:creationId xmlns:a16="http://schemas.microsoft.com/office/drawing/2014/main" id="{6CA4C2D1-ED57-63FB-DA96-4E61136867FB}"/>
              </a:ext>
            </a:extLst>
          </p:cNvPr>
          <p:cNvSpPr>
            <a:spLocks noGrp="1"/>
          </p:cNvSpPr>
          <p:nvPr>
            <p:ph idx="1"/>
          </p:nvPr>
        </p:nvSpPr>
        <p:spPr>
          <a:xfrm>
            <a:off x="457200" y="1676400"/>
            <a:ext cx="2209800" cy="4114802"/>
          </a:xfrm>
        </p:spPr>
        <p:txBody>
          <a:bodyPr/>
          <a:lstStyle/>
          <a:p>
            <a:r>
              <a:rPr lang="en-US" dirty="0"/>
              <a:t>HGNS highly sensitive to position</a:t>
            </a:r>
          </a:p>
        </p:txBody>
      </p:sp>
      <p:sp>
        <p:nvSpPr>
          <p:cNvPr id="5" name="Footer Placeholder 4">
            <a:extLst>
              <a:ext uri="{FF2B5EF4-FFF2-40B4-BE49-F238E27FC236}">
                <a16:creationId xmlns:a16="http://schemas.microsoft.com/office/drawing/2014/main" id="{AA10EDA8-AE0B-8959-375E-155A5616B294}"/>
              </a:ext>
            </a:extLst>
          </p:cNvPr>
          <p:cNvSpPr>
            <a:spLocks noGrp="1"/>
          </p:cNvSpPr>
          <p:nvPr>
            <p:ph type="ftr" sz="quarter" idx="10"/>
          </p:nvPr>
        </p:nvSpPr>
        <p:spPr/>
        <p:txBody>
          <a:bodyPr/>
          <a:lstStyle/>
          <a:p>
            <a:r>
              <a:rPr lang="en-US"/>
              <a:t>July 28-30, 2024   |   The American Club   |   Kohler, WI</a:t>
            </a:r>
            <a:endParaRPr lang="en-US" dirty="0"/>
          </a:p>
        </p:txBody>
      </p:sp>
      <p:pic>
        <p:nvPicPr>
          <p:cNvPr id="13" name="Picture 12" descr="Sleeping Posture - Dr. Eve Choe - Toronto Chiropractor + Posture Expert">
            <a:extLst>
              <a:ext uri="{FF2B5EF4-FFF2-40B4-BE49-F238E27FC236}">
                <a16:creationId xmlns:a16="http://schemas.microsoft.com/office/drawing/2014/main" id="{40B461F4-5553-3199-0043-86FF341CB0C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1558132"/>
            <a:ext cx="3741735" cy="3741735"/>
          </a:xfrm>
          <a:prstGeom prst="rect">
            <a:avLst/>
          </a:prstGeom>
          <a:noFill/>
          <a:ln>
            <a:noFill/>
          </a:ln>
        </p:spPr>
      </p:pic>
    </p:spTree>
    <p:extLst>
      <p:ext uri="{BB962C8B-B14F-4D97-AF65-F5344CB8AC3E}">
        <p14:creationId xmlns:p14="http://schemas.microsoft.com/office/powerpoint/2010/main" val="185813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3FF2B9-DAAA-75FA-73B2-0140735F149A}"/>
              </a:ext>
            </a:extLst>
          </p:cNvPr>
          <p:cNvSpPr>
            <a:spLocks noGrp="1"/>
          </p:cNvSpPr>
          <p:nvPr>
            <p:ph type="title"/>
          </p:nvPr>
        </p:nvSpPr>
        <p:spPr/>
        <p:txBody>
          <a:bodyPr>
            <a:normAutofit/>
          </a:bodyPr>
          <a:lstStyle/>
          <a:p>
            <a:r>
              <a:rPr lang="en-US" sz="4800" dirty="0">
                <a:solidFill>
                  <a:schemeClr val="tx1"/>
                </a:solidFill>
                <a:latin typeface="Arial" panose="020B0604020202020204" pitchFamily="34" charset="0"/>
                <a:ea typeface="Calibri" panose="020F0502020204030204" pitchFamily="34" charset="0"/>
              </a:rPr>
              <a:t>L</a:t>
            </a:r>
            <a:r>
              <a:rPr lang="en-US" sz="4800" dirty="0">
                <a:solidFill>
                  <a:schemeClr val="tx1"/>
                </a:solidFill>
                <a:effectLst/>
                <a:latin typeface="Arial" panose="020B0604020202020204" pitchFamily="34" charset="0"/>
                <a:ea typeface="Calibri" panose="020F0502020204030204" pitchFamily="34" charset="0"/>
              </a:rPr>
              <a:t>engthen and Strengthen </a:t>
            </a:r>
            <a:endParaRPr lang="en-US" sz="4800" dirty="0">
              <a:solidFill>
                <a:schemeClr val="tx1"/>
              </a:solidFill>
            </a:endParaRPr>
          </a:p>
        </p:txBody>
      </p:sp>
      <p:sp>
        <p:nvSpPr>
          <p:cNvPr id="7" name="Content Placeholder 6">
            <a:extLst>
              <a:ext uri="{FF2B5EF4-FFF2-40B4-BE49-F238E27FC236}">
                <a16:creationId xmlns:a16="http://schemas.microsoft.com/office/drawing/2014/main" id="{033976E3-B80B-1CE4-F4A7-80835536BF20}"/>
              </a:ext>
            </a:extLst>
          </p:cNvPr>
          <p:cNvSpPr>
            <a:spLocks noGrp="1"/>
          </p:cNvSpPr>
          <p:nvPr>
            <p:ph idx="1"/>
          </p:nvPr>
        </p:nvSpPr>
        <p:spPr/>
        <p:txBody>
          <a:bodyPr>
            <a:normAutofit lnSpcReduction="10000"/>
          </a:bodyPr>
          <a:lstStyle/>
          <a:p>
            <a:pPr marL="0" marR="0">
              <a:lnSpc>
                <a:spcPct val="90000"/>
              </a:lnSpc>
            </a:pPr>
            <a:r>
              <a:rPr lang="en-US" sz="2400" u="sng" dirty="0"/>
              <a:t>Stretching </a:t>
            </a:r>
          </a:p>
          <a:p>
            <a:pPr marL="400050" lvl="1">
              <a:lnSpc>
                <a:spcPct val="90000"/>
              </a:lnSpc>
            </a:pPr>
            <a:r>
              <a:rPr lang="en-US" sz="2400" dirty="0"/>
              <a:t>Child’s yoga pose</a:t>
            </a:r>
          </a:p>
          <a:p>
            <a:pPr marL="400050" lvl="1">
              <a:lnSpc>
                <a:spcPct val="90000"/>
              </a:lnSpc>
            </a:pPr>
            <a:r>
              <a:rPr lang="en-US" sz="2400" dirty="0"/>
              <a:t>Chest stretch</a:t>
            </a:r>
          </a:p>
          <a:p>
            <a:pPr marL="0" marR="0">
              <a:lnSpc>
                <a:spcPct val="90000"/>
              </a:lnSpc>
            </a:pPr>
            <a:r>
              <a:rPr lang="en-US" sz="2400" u="sng" dirty="0">
                <a:effectLst/>
              </a:rPr>
              <a:t>Shoulder strengtheners </a:t>
            </a:r>
          </a:p>
          <a:p>
            <a:pPr marL="400050" lvl="1">
              <a:lnSpc>
                <a:spcPct val="90000"/>
              </a:lnSpc>
            </a:pPr>
            <a:r>
              <a:rPr lang="en-US" sz="2400" dirty="0"/>
              <a:t>S</a:t>
            </a:r>
            <a:r>
              <a:rPr lang="en-US" sz="2400" dirty="0">
                <a:effectLst/>
              </a:rPr>
              <a:t>capula squeezes (squeezing your shoulder blades together for 30 seconds at a time) </a:t>
            </a:r>
          </a:p>
          <a:p>
            <a:pPr marL="400050" lvl="1">
              <a:lnSpc>
                <a:spcPct val="90000"/>
              </a:lnSpc>
            </a:pPr>
            <a:r>
              <a:rPr lang="en-US" sz="2400" dirty="0"/>
              <a:t>R</a:t>
            </a:r>
            <a:r>
              <a:rPr lang="en-US" sz="2400" dirty="0">
                <a:effectLst/>
              </a:rPr>
              <a:t>ows (using a resistance band to pull back your elbows like you're rowing).</a:t>
            </a:r>
          </a:p>
          <a:p>
            <a:pPr marL="0" marR="0">
              <a:lnSpc>
                <a:spcPct val="90000"/>
              </a:lnSpc>
            </a:pPr>
            <a:r>
              <a:rPr lang="en-US" sz="2400" u="sng" dirty="0">
                <a:effectLst/>
                <a:hlinkClick r:id="rId2">
                  <a:extLst>
                    <a:ext uri="{A12FA001-AC4F-418D-AE19-62706E023703}">
                      <ahyp:hlinkClr xmlns:ahyp="http://schemas.microsoft.com/office/drawing/2018/hyperlinkcolor" val="tx"/>
                    </a:ext>
                  </a:extLst>
                </a:hlinkClick>
              </a:rPr>
              <a:t>Core strengtheners</a:t>
            </a:r>
            <a:r>
              <a:rPr lang="en-US" sz="2400" dirty="0">
                <a:effectLst/>
              </a:rPr>
              <a:t> </a:t>
            </a:r>
          </a:p>
          <a:p>
            <a:pPr marL="400050" lvl="1">
              <a:lnSpc>
                <a:spcPct val="90000"/>
              </a:lnSpc>
            </a:pPr>
            <a:r>
              <a:rPr lang="en-US" sz="2400" dirty="0">
                <a:effectLst/>
              </a:rPr>
              <a:t>Modified planks (in which you hold a push-up position while propped up on your elbows)</a:t>
            </a:r>
          </a:p>
          <a:p>
            <a:pPr marL="400050" lvl="1">
              <a:lnSpc>
                <a:spcPct val="90000"/>
              </a:lnSpc>
            </a:pPr>
            <a:endParaRPr lang="en-US" sz="2400" dirty="0"/>
          </a:p>
          <a:p>
            <a:pPr marL="0" indent="0">
              <a:buNone/>
            </a:pPr>
            <a:endParaRPr lang="en-US" dirty="0"/>
          </a:p>
        </p:txBody>
      </p:sp>
      <p:sp>
        <p:nvSpPr>
          <p:cNvPr id="5" name="Footer Placeholder 4">
            <a:extLst>
              <a:ext uri="{FF2B5EF4-FFF2-40B4-BE49-F238E27FC236}">
                <a16:creationId xmlns:a16="http://schemas.microsoft.com/office/drawing/2014/main" id="{744850D0-1A30-96E3-2E8B-E1D9E8D0A4F3}"/>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2783765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9A0B-5043-1892-5AF6-6BA7855A697B}"/>
              </a:ext>
            </a:extLst>
          </p:cNvPr>
          <p:cNvSpPr>
            <a:spLocks noGrp="1"/>
          </p:cNvSpPr>
          <p:nvPr>
            <p:ph type="title"/>
          </p:nvPr>
        </p:nvSpPr>
        <p:spPr/>
        <p:txBody>
          <a:bodyPr>
            <a:normAutofit/>
          </a:bodyPr>
          <a:lstStyle/>
          <a:p>
            <a:r>
              <a:rPr lang="en-US" sz="6000" b="1" kern="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Child’s Pose</a:t>
            </a:r>
            <a:endParaRPr lang="en-US" dirty="0">
              <a:solidFill>
                <a:schemeClr val="tx1"/>
              </a:solidFill>
            </a:endParaRPr>
          </a:p>
        </p:txBody>
      </p:sp>
      <p:sp>
        <p:nvSpPr>
          <p:cNvPr id="3" name="Content Placeholder 2">
            <a:extLst>
              <a:ext uri="{FF2B5EF4-FFF2-40B4-BE49-F238E27FC236}">
                <a16:creationId xmlns:a16="http://schemas.microsoft.com/office/drawing/2014/main" id="{B4C1CD66-CEC6-5312-D49C-C0292A5AA2E9}"/>
              </a:ext>
            </a:extLst>
          </p:cNvPr>
          <p:cNvSpPr>
            <a:spLocks noGrp="1"/>
          </p:cNvSpPr>
          <p:nvPr>
            <p:ph idx="1"/>
          </p:nvPr>
        </p:nvSpPr>
        <p:spPr>
          <a:xfrm>
            <a:off x="457200" y="3048000"/>
            <a:ext cx="8229600" cy="2743202"/>
          </a:xfrm>
        </p:spPr>
        <p:txBody>
          <a:bodyPr>
            <a:normAutofit fontScale="25000" lnSpcReduction="20000"/>
          </a:bodyPr>
          <a:lstStyle/>
          <a:p>
            <a:pPr marL="0" marR="0">
              <a:lnSpc>
                <a:spcPts val="1950"/>
              </a:lnSpc>
              <a:spcBef>
                <a:spcPts val="1875"/>
              </a:spcBef>
              <a:spcAft>
                <a:spcPts val="1875"/>
              </a:spcAft>
            </a:pPr>
            <a:r>
              <a:rPr lang="en-US" sz="8000" kern="0" dirty="0">
                <a:effectLst/>
                <a:latin typeface="Arial" panose="020B0604020202020204" pitchFamily="34" charset="0"/>
                <a:ea typeface="Times New Roman" panose="02020603050405020304" pitchFamily="18" charset="0"/>
                <a:cs typeface="Times New Roman" panose="02020603050405020304" pitchFamily="18" charset="0"/>
              </a:rPr>
              <a:t>stretches and lengthens your spine, </a:t>
            </a:r>
            <a:r>
              <a:rPr lang="en-US" sz="8000" u="sng" kern="0" dirty="0">
                <a:effectLst/>
                <a:latin typeface="Arial" panose="020B06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glutes</a:t>
            </a:r>
            <a:r>
              <a:rPr lang="en-US" sz="8000" kern="0" dirty="0">
                <a:effectLst/>
                <a:latin typeface="Arial" panose="020B0604020202020204" pitchFamily="34" charset="0"/>
                <a:ea typeface="Times New Roman" panose="02020603050405020304" pitchFamily="18" charset="0"/>
                <a:cs typeface="Times New Roman" panose="02020603050405020304" pitchFamily="18" charset="0"/>
              </a:rPr>
              <a:t>, and hamstrings</a:t>
            </a:r>
            <a:endParaRPr lang="en-US" sz="8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600"/>
              </a:spcAft>
              <a:buFont typeface="+mj-lt"/>
              <a:buAutoNum type="arabicPeriod"/>
              <a:tabLst>
                <a:tab pos="457200" algn="l"/>
              </a:tabLst>
            </a:pPr>
            <a:r>
              <a:rPr lang="en-US" sz="8000" kern="0" dirty="0">
                <a:effectLst/>
                <a:latin typeface="Arial" panose="020B0604020202020204" pitchFamily="34" charset="0"/>
                <a:ea typeface="Times New Roman" panose="02020603050405020304" pitchFamily="18" charset="0"/>
                <a:cs typeface="Times New Roman" panose="02020603050405020304" pitchFamily="18" charset="0"/>
              </a:rPr>
              <a:t>Sit on your shins with your knees together, </a:t>
            </a:r>
            <a:endParaRPr lang="en-US" sz="8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600"/>
              </a:spcAft>
              <a:buFont typeface="+mj-lt"/>
              <a:buAutoNum type="arabicPeriod"/>
              <a:tabLst>
                <a:tab pos="457200" algn="l"/>
              </a:tabLst>
            </a:pPr>
            <a:r>
              <a:rPr lang="en-US" sz="8000" kern="0" dirty="0">
                <a:effectLst/>
                <a:latin typeface="Arial" panose="020B0604020202020204" pitchFamily="34" charset="0"/>
                <a:ea typeface="Times New Roman" panose="02020603050405020304" pitchFamily="18" charset="0"/>
                <a:cs typeface="Times New Roman" panose="02020603050405020304" pitchFamily="18" charset="0"/>
              </a:rPr>
              <a:t>Walk your hands out in front of you.</a:t>
            </a:r>
            <a:endParaRPr lang="en-US" sz="8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600"/>
              </a:spcAft>
              <a:buFont typeface="+mj-lt"/>
              <a:buAutoNum type="arabicPeriod"/>
              <a:tabLst>
                <a:tab pos="457200" algn="l"/>
              </a:tabLst>
            </a:pPr>
            <a:r>
              <a:rPr lang="en-US" sz="8000" kern="0" dirty="0">
                <a:effectLst/>
                <a:latin typeface="Arial" panose="020B0604020202020204" pitchFamily="34" charset="0"/>
                <a:ea typeface="Times New Roman" panose="02020603050405020304" pitchFamily="18" charset="0"/>
                <a:cs typeface="Times New Roman" panose="02020603050405020304" pitchFamily="18" charset="0"/>
              </a:rPr>
              <a:t>Sink your hips back down toward your feet</a:t>
            </a:r>
          </a:p>
          <a:p>
            <a:pPr marL="342900" marR="0" lvl="0" indent="-342900">
              <a:lnSpc>
                <a:spcPts val="1950"/>
              </a:lnSpc>
              <a:spcBef>
                <a:spcPts val="0"/>
              </a:spcBef>
              <a:spcAft>
                <a:spcPts val="600"/>
              </a:spcAft>
              <a:buFont typeface="+mj-lt"/>
              <a:buAutoNum type="arabicPeriod"/>
              <a:tabLst>
                <a:tab pos="457200" algn="l"/>
              </a:tabLst>
            </a:pPr>
            <a:r>
              <a:rPr lang="en-US" sz="8000" kern="0" dirty="0">
                <a:effectLst/>
                <a:latin typeface="Arial" panose="020B0604020202020204" pitchFamily="34" charset="0"/>
                <a:ea typeface="Times New Roman" panose="02020603050405020304" pitchFamily="18" charset="0"/>
                <a:cs typeface="Times New Roman" panose="02020603050405020304" pitchFamily="18" charset="0"/>
              </a:rPr>
              <a:t>Gently place your forehead on the floor </a:t>
            </a:r>
            <a:endParaRPr lang="en-US" sz="8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600"/>
              </a:spcAft>
              <a:buFont typeface="+mj-lt"/>
              <a:buAutoNum type="arabicPeriod"/>
              <a:tabLst>
                <a:tab pos="457200" algn="l"/>
              </a:tabLst>
            </a:pPr>
            <a:r>
              <a:rPr lang="en-US" sz="8000" kern="0" dirty="0">
                <a:effectLst/>
                <a:latin typeface="Arial" panose="020B0604020202020204" pitchFamily="34" charset="0"/>
                <a:ea typeface="Times New Roman" panose="02020603050405020304" pitchFamily="18" charset="0"/>
                <a:cs typeface="Times New Roman" panose="02020603050405020304" pitchFamily="18" charset="0"/>
              </a:rPr>
              <a:t>Keep your arms extended or rest them along your body.</a:t>
            </a:r>
            <a:endParaRPr lang="en-US" sz="8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600"/>
              </a:spcAft>
              <a:buFont typeface="+mj-lt"/>
              <a:buAutoNum type="arabicPeriod"/>
              <a:tabLst>
                <a:tab pos="457200" algn="l"/>
              </a:tabLst>
            </a:pPr>
            <a:r>
              <a:rPr lang="en-US" sz="8000" kern="0" dirty="0">
                <a:effectLst/>
                <a:latin typeface="Arial" panose="020B0604020202020204" pitchFamily="34" charset="0"/>
                <a:ea typeface="Times New Roman" panose="02020603050405020304" pitchFamily="18" charset="0"/>
                <a:cs typeface="Times New Roman" panose="02020603050405020304" pitchFamily="18" charset="0"/>
              </a:rPr>
              <a:t>Breathe deeply into the back of your rib cage and waist.</a:t>
            </a:r>
            <a:endParaRPr lang="en-US" sz="8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950"/>
              </a:lnSpc>
              <a:spcBef>
                <a:spcPts val="0"/>
              </a:spcBef>
              <a:spcAft>
                <a:spcPts val="600"/>
              </a:spcAft>
            </a:pPr>
            <a:r>
              <a:rPr lang="en-US" sz="1800" kern="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6B7860A7-CA4C-D8BA-7E15-ED066B043785}"/>
              </a:ext>
            </a:extLst>
          </p:cNvPr>
          <p:cNvSpPr>
            <a:spLocks noGrp="1"/>
          </p:cNvSpPr>
          <p:nvPr>
            <p:ph type="ftr" sz="quarter" idx="10"/>
          </p:nvPr>
        </p:nvSpPr>
        <p:spPr/>
        <p:txBody>
          <a:bodyPr/>
          <a:lstStyle/>
          <a:p>
            <a:r>
              <a:rPr lang="en-US"/>
              <a:t>July 28-30, 2024   |   The American Club   |   Kohler, WI</a:t>
            </a:r>
            <a:endParaRPr lang="en-US" dirty="0"/>
          </a:p>
        </p:txBody>
      </p:sp>
      <p:pic>
        <p:nvPicPr>
          <p:cNvPr id="1026" name="Picture 5" descr="Balasana Illustrations, Royalty-Free Vector Graphics &amp; Clip Art - iStock">
            <a:extLst>
              <a:ext uri="{FF2B5EF4-FFF2-40B4-BE49-F238E27FC236}">
                <a16:creationId xmlns:a16="http://schemas.microsoft.com/office/drawing/2014/main" id="{19790CAF-9935-7C57-3112-36D56BA54B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466440"/>
            <a:ext cx="23622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6" descr="Child's Pose - Laird Chiropractic">
            <a:extLst>
              <a:ext uri="{FF2B5EF4-FFF2-40B4-BE49-F238E27FC236}">
                <a16:creationId xmlns:a16="http://schemas.microsoft.com/office/drawing/2014/main" id="{3B5F5608-ADFE-22F3-DEA0-173B121919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876800" y="1329903"/>
            <a:ext cx="2286000" cy="15915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BDCC2E37-FE3E-09D9-BD20-332AC78ECEC5}"/>
              </a:ext>
            </a:extLst>
          </p:cNvPr>
          <p:cNvSpPr>
            <a:spLocks noChangeArrowheads="1"/>
          </p:cNvSpPr>
          <p:nvPr/>
        </p:nvSpPr>
        <p:spPr bwMode="auto">
          <a:xfrm>
            <a:off x="1219200" y="5016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F32B099A-FBAA-9A20-6793-E0E434FE91D6}"/>
              </a:ext>
            </a:extLst>
          </p:cNvPr>
          <p:cNvSpPr>
            <a:spLocks noChangeArrowheads="1"/>
          </p:cNvSpPr>
          <p:nvPr/>
        </p:nvSpPr>
        <p:spPr bwMode="auto">
          <a:xfrm>
            <a:off x="1219200" y="2803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816586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A7B2B-A886-E0D0-0A7E-B180C44C39B5}"/>
              </a:ext>
            </a:extLst>
          </p:cNvPr>
          <p:cNvSpPr>
            <a:spLocks noGrp="1"/>
          </p:cNvSpPr>
          <p:nvPr>
            <p:ph type="title"/>
          </p:nvPr>
        </p:nvSpPr>
        <p:spPr>
          <a:xfrm>
            <a:off x="528957" y="271964"/>
            <a:ext cx="8229600" cy="552986"/>
          </a:xfrm>
        </p:spPr>
        <p:txBody>
          <a:bodyPr>
            <a:normAutofit fontScale="90000"/>
          </a:bodyPr>
          <a:lstStyle/>
          <a:p>
            <a:r>
              <a:rPr lang="en-US" sz="4000" b="1" kern="0" dirty="0">
                <a:latin typeface="Arial" panose="020B0604020202020204" pitchFamily="34" charset="0"/>
                <a:ea typeface="Times New Roman" panose="02020603050405020304" pitchFamily="18" charset="0"/>
                <a:cs typeface="Times New Roman" panose="02020603050405020304" pitchFamily="18" charset="0"/>
              </a:rPr>
              <a:t>Chest Opener/ Shoulder Squeeze/Overhead </a:t>
            </a:r>
            <a:endParaRPr lang="en-US" sz="4000" dirty="0"/>
          </a:p>
        </p:txBody>
      </p:sp>
      <p:sp>
        <p:nvSpPr>
          <p:cNvPr id="3" name="Content Placeholder 2">
            <a:extLst>
              <a:ext uri="{FF2B5EF4-FFF2-40B4-BE49-F238E27FC236}">
                <a16:creationId xmlns:a16="http://schemas.microsoft.com/office/drawing/2014/main" id="{C2A7E8A2-2F26-7FBD-56B3-56BCA41A0AE7}"/>
              </a:ext>
            </a:extLst>
          </p:cNvPr>
          <p:cNvSpPr>
            <a:spLocks noGrp="1"/>
          </p:cNvSpPr>
          <p:nvPr>
            <p:ph idx="1"/>
          </p:nvPr>
        </p:nvSpPr>
        <p:spPr>
          <a:xfrm>
            <a:off x="457200" y="3048000"/>
            <a:ext cx="8229600" cy="2743202"/>
          </a:xfrm>
        </p:spPr>
        <p:txBody>
          <a:bodyPr>
            <a:normAutofit fontScale="92500" lnSpcReduction="20000"/>
          </a:bodyPr>
          <a:lstStyle/>
          <a:p>
            <a:pPr marL="0" marR="0">
              <a:lnSpc>
                <a:spcPct val="107000"/>
              </a:lnSpc>
              <a:spcBef>
                <a:spcPts val="0"/>
              </a:spcBef>
              <a:spcAft>
                <a:spcPts val="0"/>
              </a:spcAft>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Stretches pectoralis and reduces forward posture </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600"/>
              </a:spcAft>
              <a:tabLst>
                <a:tab pos="457200" algn="l"/>
              </a:tabLst>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Stand with your feet about hip-width apart.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600"/>
              </a:spcAft>
              <a:tabLst>
                <a:tab pos="457200" algn="l"/>
              </a:tabLst>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Bring your arms behind you and interlace your fingers with your palms pressing together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600"/>
              </a:spcAft>
              <a:tabLst>
                <a:tab pos="457200" algn="l"/>
              </a:tabLst>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Keep your head, neck, and spine in one line as you gaze straight ahead.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600"/>
              </a:spcAft>
              <a:tabLst>
                <a:tab pos="457200" algn="l"/>
              </a:tabLst>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Inhale as you lift your chest toward the ceiling and bring your hands toward the floor.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600"/>
              </a:spcAft>
              <a:tabLst>
                <a:tab pos="457200" algn="l"/>
              </a:tabLst>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Breathe deeply as you hold this pose for 5 breaths.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24647582-5B13-CB8D-9A11-99B0B84CAB0C}"/>
              </a:ext>
            </a:extLst>
          </p:cNvPr>
          <p:cNvSpPr>
            <a:spLocks noGrp="1"/>
          </p:cNvSpPr>
          <p:nvPr>
            <p:ph type="ftr" sz="quarter" idx="10"/>
          </p:nvPr>
        </p:nvSpPr>
        <p:spPr/>
        <p:txBody>
          <a:bodyPr/>
          <a:lstStyle/>
          <a:p>
            <a:r>
              <a:rPr lang="en-US"/>
              <a:t>July 28-30, 2024   |   The American Club   |   Kohler, WI</a:t>
            </a:r>
            <a:endParaRPr lang="en-US" dirty="0"/>
          </a:p>
        </p:txBody>
      </p:sp>
      <p:pic>
        <p:nvPicPr>
          <p:cNvPr id="5" name="Picture 4" descr="Sole Shaping: 5 Exercises To Build A Better Push-up">
            <a:extLst>
              <a:ext uri="{FF2B5EF4-FFF2-40B4-BE49-F238E27FC236}">
                <a16:creationId xmlns:a16="http://schemas.microsoft.com/office/drawing/2014/main" id="{474327BA-1A4B-09C7-1B03-8CF795F6131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1259921"/>
            <a:ext cx="1528445" cy="1528445"/>
          </a:xfrm>
          <a:prstGeom prst="rect">
            <a:avLst/>
          </a:prstGeom>
          <a:noFill/>
          <a:ln>
            <a:noFill/>
          </a:ln>
        </p:spPr>
      </p:pic>
      <p:pic>
        <p:nvPicPr>
          <p:cNvPr id="6" name="Picture 5" descr="A woman seated on a chair performing the seated chest stretch.">
            <a:extLst>
              <a:ext uri="{FF2B5EF4-FFF2-40B4-BE49-F238E27FC236}">
                <a16:creationId xmlns:a16="http://schemas.microsoft.com/office/drawing/2014/main" id="{0BA56EA7-82D9-6A97-7C44-7CC67B1D33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295400" y="1259921"/>
            <a:ext cx="990600" cy="1473011"/>
          </a:xfrm>
          <a:prstGeom prst="rect">
            <a:avLst/>
          </a:prstGeom>
          <a:noFill/>
          <a:ln>
            <a:noFill/>
          </a:ln>
        </p:spPr>
      </p:pic>
      <p:pic>
        <p:nvPicPr>
          <p:cNvPr id="7" name="Picture 6">
            <a:extLst>
              <a:ext uri="{FF2B5EF4-FFF2-40B4-BE49-F238E27FC236}">
                <a16:creationId xmlns:a16="http://schemas.microsoft.com/office/drawing/2014/main" id="{BF3F8A49-8031-DACF-776B-5EC1FA69C3EB}"/>
              </a:ext>
            </a:extLst>
          </p:cNvPr>
          <p:cNvPicPr>
            <a:picLocks noChangeAspect="1"/>
          </p:cNvPicPr>
          <p:nvPr/>
        </p:nvPicPr>
        <p:blipFill>
          <a:blip r:embed="rId4"/>
          <a:stretch>
            <a:fillRect/>
          </a:stretch>
        </p:blipFill>
        <p:spPr>
          <a:xfrm>
            <a:off x="5943600" y="1140018"/>
            <a:ext cx="1704975" cy="2257425"/>
          </a:xfrm>
          <a:prstGeom prst="rect">
            <a:avLst/>
          </a:prstGeom>
        </p:spPr>
      </p:pic>
    </p:spTree>
    <p:extLst>
      <p:ext uri="{BB962C8B-B14F-4D97-AF65-F5344CB8AC3E}">
        <p14:creationId xmlns:p14="http://schemas.microsoft.com/office/powerpoint/2010/main" val="1132406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75EE4-B5B6-8E7C-171C-3D3EBDB6C3B2}"/>
              </a:ext>
            </a:extLst>
          </p:cNvPr>
          <p:cNvSpPr>
            <a:spLocks noGrp="1"/>
          </p:cNvSpPr>
          <p:nvPr>
            <p:ph type="title"/>
          </p:nvPr>
        </p:nvSpPr>
        <p:spPr>
          <a:xfrm>
            <a:off x="457200" y="304800"/>
            <a:ext cx="8229600" cy="1143000"/>
          </a:xfrm>
        </p:spPr>
        <p:txBody>
          <a:bodyPr anchor="ctr">
            <a:normAutofit/>
          </a:bodyPr>
          <a:lstStyle/>
          <a:p>
            <a:r>
              <a:rPr lang="en-US" dirty="0"/>
              <a:t>Planks</a:t>
            </a:r>
          </a:p>
        </p:txBody>
      </p:sp>
      <p:sp>
        <p:nvSpPr>
          <p:cNvPr id="3" name="Content Placeholder 2">
            <a:extLst>
              <a:ext uri="{FF2B5EF4-FFF2-40B4-BE49-F238E27FC236}">
                <a16:creationId xmlns:a16="http://schemas.microsoft.com/office/drawing/2014/main" id="{2713CBFD-18A6-8797-8F6A-30ED3E364645}"/>
              </a:ext>
            </a:extLst>
          </p:cNvPr>
          <p:cNvSpPr>
            <a:spLocks noGrp="1"/>
          </p:cNvSpPr>
          <p:nvPr>
            <p:ph sz="half" idx="1"/>
          </p:nvPr>
        </p:nvSpPr>
        <p:spPr>
          <a:xfrm>
            <a:off x="457200" y="1371600"/>
            <a:ext cx="4038600" cy="4754563"/>
          </a:xfrm>
        </p:spPr>
        <p:txBody>
          <a:bodyPr>
            <a:normAutofit/>
          </a:bodyPr>
          <a:lstStyle/>
          <a:p>
            <a:pPr>
              <a:lnSpc>
                <a:spcPct val="90000"/>
              </a:lnSpc>
            </a:pPr>
            <a:r>
              <a:rPr lang="en-US" sz="1600" dirty="0"/>
              <a:t>Traditional High Plank</a:t>
            </a:r>
          </a:p>
          <a:p>
            <a:pPr lvl="1">
              <a:lnSpc>
                <a:spcPct val="90000"/>
              </a:lnSpc>
            </a:pPr>
            <a:r>
              <a:rPr lang="en-US" sz="1600" dirty="0"/>
              <a:t>Pushup position lift body off the ground and hold For proper form:</a:t>
            </a:r>
          </a:p>
          <a:p>
            <a:pPr lvl="1">
              <a:lnSpc>
                <a:spcPct val="90000"/>
              </a:lnSpc>
            </a:pPr>
            <a:r>
              <a:rPr lang="en-US" sz="1600" dirty="0"/>
              <a:t>Elbows are directly underneath your shoulders.</a:t>
            </a:r>
          </a:p>
          <a:p>
            <a:pPr lvl="1">
              <a:lnSpc>
                <a:spcPct val="90000"/>
              </a:lnSpc>
            </a:pPr>
            <a:r>
              <a:rPr lang="en-US" sz="1600" dirty="0"/>
              <a:t>Glutes are engaged Core is tight. </a:t>
            </a:r>
          </a:p>
          <a:p>
            <a:pPr lvl="1">
              <a:lnSpc>
                <a:spcPct val="90000"/>
              </a:lnSpc>
            </a:pPr>
            <a:r>
              <a:rPr lang="en-US" sz="1600" dirty="0"/>
              <a:t>Hold in your belly muscles. Back and butt are straight not sagging or sticking up in the air.</a:t>
            </a:r>
          </a:p>
          <a:p>
            <a:pPr>
              <a:lnSpc>
                <a:spcPct val="90000"/>
              </a:lnSpc>
            </a:pPr>
            <a:r>
              <a:rPr lang="en-US" sz="1600" dirty="0"/>
              <a:t>Modified plank: </a:t>
            </a:r>
          </a:p>
          <a:p>
            <a:pPr lvl="1">
              <a:lnSpc>
                <a:spcPct val="90000"/>
              </a:lnSpc>
            </a:pPr>
            <a:r>
              <a:rPr lang="en-US" sz="1600" dirty="0"/>
              <a:t>Start in a pushup position. Drop your knees to the floor and hold your position. </a:t>
            </a:r>
          </a:p>
          <a:p>
            <a:pPr>
              <a:lnSpc>
                <a:spcPct val="90000"/>
              </a:lnSpc>
            </a:pPr>
            <a:r>
              <a:rPr lang="en-US" sz="1600" dirty="0"/>
              <a:t>Low plank: </a:t>
            </a:r>
          </a:p>
          <a:p>
            <a:pPr lvl="1">
              <a:lnSpc>
                <a:spcPct val="90000"/>
              </a:lnSpc>
            </a:pPr>
            <a:r>
              <a:rPr lang="en-US" sz="1600" dirty="0"/>
              <a:t>Upgrade to a low plank. Just lift your knees and rest on your elbows </a:t>
            </a:r>
          </a:p>
          <a:p>
            <a:pPr>
              <a:lnSpc>
                <a:spcPct val="90000"/>
              </a:lnSpc>
            </a:pPr>
            <a:endParaRPr lang="en-US" sz="1300" dirty="0"/>
          </a:p>
        </p:txBody>
      </p:sp>
      <p:pic>
        <p:nvPicPr>
          <p:cNvPr id="5" name="Picture 4" descr="person doing plank exercise on their forearms while looking at a laptop screen">
            <a:extLst>
              <a:ext uri="{FF2B5EF4-FFF2-40B4-BE49-F238E27FC236}">
                <a16:creationId xmlns:a16="http://schemas.microsoft.com/office/drawing/2014/main" id="{5134947E-82BA-EB8C-A737-5EFBCB0C4D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724400" y="2362200"/>
            <a:ext cx="4038600" cy="2271712"/>
          </a:xfrm>
          <a:prstGeom prst="rect">
            <a:avLst/>
          </a:prstGeom>
          <a:noFill/>
          <a:ln>
            <a:noFill/>
          </a:ln>
        </p:spPr>
      </p:pic>
      <p:sp>
        <p:nvSpPr>
          <p:cNvPr id="4" name="Footer Placeholder 3">
            <a:extLst>
              <a:ext uri="{FF2B5EF4-FFF2-40B4-BE49-F238E27FC236}">
                <a16:creationId xmlns:a16="http://schemas.microsoft.com/office/drawing/2014/main" id="{C1DEB4E3-DCDC-2896-5DA6-FD89F213FD62}"/>
              </a:ext>
            </a:extLst>
          </p:cNvPr>
          <p:cNvSpPr>
            <a:spLocks noGrp="1"/>
          </p:cNvSpPr>
          <p:nvPr>
            <p:ph type="ftr" sz="quarter" idx="10"/>
          </p:nvPr>
        </p:nvSpPr>
        <p:spPr>
          <a:xfrm>
            <a:off x="2514600" y="6226173"/>
            <a:ext cx="4114800" cy="365125"/>
          </a:xfrm>
        </p:spPr>
        <p:txBody>
          <a:bodyPr anchor="ctr">
            <a:normAutofit/>
          </a:bodyPr>
          <a:lstStyle/>
          <a:p>
            <a:pPr>
              <a:spcAft>
                <a:spcPts val="600"/>
              </a:spcAft>
            </a:pPr>
            <a:r>
              <a:rPr lang="en-US"/>
              <a:t>July 28-30, 2024   |   The American Club   |   Kohler, WI</a:t>
            </a:r>
          </a:p>
        </p:txBody>
      </p:sp>
    </p:spTree>
    <p:extLst>
      <p:ext uri="{BB962C8B-B14F-4D97-AF65-F5344CB8AC3E}">
        <p14:creationId xmlns:p14="http://schemas.microsoft.com/office/powerpoint/2010/main" val="944227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4881A-E0B4-1BFC-5E42-9C43F990656B}"/>
              </a:ext>
            </a:extLst>
          </p:cNvPr>
          <p:cNvSpPr>
            <a:spLocks noGrp="1"/>
          </p:cNvSpPr>
          <p:nvPr>
            <p:ph type="title"/>
          </p:nvPr>
        </p:nvSpPr>
        <p:spPr/>
        <p:txBody>
          <a:bodyPr/>
          <a:lstStyle/>
          <a:p>
            <a:r>
              <a:rPr lang="en-US" dirty="0"/>
              <a:t>Bird Dog</a:t>
            </a:r>
          </a:p>
        </p:txBody>
      </p:sp>
      <p:sp>
        <p:nvSpPr>
          <p:cNvPr id="3" name="Content Placeholder 2">
            <a:extLst>
              <a:ext uri="{FF2B5EF4-FFF2-40B4-BE49-F238E27FC236}">
                <a16:creationId xmlns:a16="http://schemas.microsoft.com/office/drawing/2014/main" id="{AF92BBD5-8084-14E0-8CE4-48E35AE3EAC3}"/>
              </a:ext>
            </a:extLst>
          </p:cNvPr>
          <p:cNvSpPr>
            <a:spLocks noGrp="1"/>
          </p:cNvSpPr>
          <p:nvPr>
            <p:ph idx="1"/>
          </p:nvPr>
        </p:nvSpPr>
        <p:spPr>
          <a:xfrm>
            <a:off x="457200" y="3962400"/>
            <a:ext cx="8229600" cy="1828802"/>
          </a:xfrm>
        </p:spPr>
        <p:txBody>
          <a:bodyPr>
            <a:normAutofit fontScale="55000" lnSpcReduction="20000"/>
          </a:bodyPr>
          <a:lstStyle/>
          <a:p>
            <a:pPr algn="l" fontAlgn="base">
              <a:buFont typeface="+mj-lt"/>
              <a:buAutoNum type="arabicPeriod"/>
            </a:pPr>
            <a:r>
              <a:rPr lang="en-US" b="0" i="0" dirty="0">
                <a:effectLst/>
                <a:latin typeface="Merriweather" panose="00000500000000000000" pitchFamily="2" charset="0"/>
              </a:rPr>
              <a:t>Point one arm out straight in front and extend the opposite leg straight behind. Keep your hips squared to the ground. If your lower back begins to sag, raise your leg only as high as you can while keeping your back straight.</a:t>
            </a:r>
          </a:p>
          <a:p>
            <a:pPr algn="l" fontAlgn="base">
              <a:buFont typeface="+mj-lt"/>
              <a:buAutoNum type="arabicPeriod"/>
            </a:pPr>
            <a:r>
              <a:rPr lang="en-US" b="0" i="0" dirty="0">
                <a:effectLst/>
                <a:latin typeface="Merriweather" panose="00000500000000000000" pitchFamily="2" charset="0"/>
              </a:rPr>
              <a:t>Hold for a few seconds, then return to your hands and knees. Keep abs engaged and minimize extra motion</a:t>
            </a:r>
          </a:p>
          <a:p>
            <a:pPr algn="l" fontAlgn="base">
              <a:buFont typeface="+mj-lt"/>
              <a:buAutoNum type="arabicPeriod"/>
            </a:pPr>
            <a:r>
              <a:rPr lang="en-US" b="0" i="0" dirty="0">
                <a:effectLst/>
                <a:latin typeface="Merriweather" panose="00000500000000000000" pitchFamily="2" charset="0"/>
              </a:rPr>
              <a:t>Switch to the other side.</a:t>
            </a:r>
          </a:p>
          <a:p>
            <a:endParaRPr lang="en-US" dirty="0"/>
          </a:p>
        </p:txBody>
      </p:sp>
      <p:sp>
        <p:nvSpPr>
          <p:cNvPr id="4" name="Footer Placeholder 3">
            <a:extLst>
              <a:ext uri="{FF2B5EF4-FFF2-40B4-BE49-F238E27FC236}">
                <a16:creationId xmlns:a16="http://schemas.microsoft.com/office/drawing/2014/main" id="{16A7A0EF-1868-6EC5-C1E4-B4F399E70F6E}"/>
              </a:ext>
            </a:extLst>
          </p:cNvPr>
          <p:cNvSpPr>
            <a:spLocks noGrp="1"/>
          </p:cNvSpPr>
          <p:nvPr>
            <p:ph type="ftr" sz="quarter" idx="10"/>
          </p:nvPr>
        </p:nvSpPr>
        <p:spPr/>
        <p:txBody>
          <a:bodyPr/>
          <a:lstStyle/>
          <a:p>
            <a:r>
              <a:rPr lang="en-US"/>
              <a:t>July 28-30, 2024   |   The American Club   |   Kohler, WI</a:t>
            </a:r>
            <a:endParaRPr lang="en-US" dirty="0"/>
          </a:p>
        </p:txBody>
      </p:sp>
      <p:graphicFrame>
        <p:nvGraphicFramePr>
          <p:cNvPr id="5" name="Object 4">
            <a:extLst>
              <a:ext uri="{FF2B5EF4-FFF2-40B4-BE49-F238E27FC236}">
                <a16:creationId xmlns:a16="http://schemas.microsoft.com/office/drawing/2014/main" id="{7F6FE6A8-0AC7-CACB-D078-E8751B8A55AC}"/>
              </a:ext>
            </a:extLst>
          </p:cNvPr>
          <p:cNvGraphicFramePr>
            <a:graphicFrameLocks noChangeAspect="1"/>
          </p:cNvGraphicFramePr>
          <p:nvPr>
            <p:extLst>
              <p:ext uri="{D42A27DB-BD31-4B8C-83A1-F6EECF244321}">
                <p14:modId xmlns:p14="http://schemas.microsoft.com/office/powerpoint/2010/main" val="1906437918"/>
              </p:ext>
            </p:extLst>
          </p:nvPr>
        </p:nvGraphicFramePr>
        <p:xfrm>
          <a:off x="891381" y="1760316"/>
          <a:ext cx="3246437" cy="1905000"/>
        </p:xfrm>
        <a:graphic>
          <a:graphicData uri="http://schemas.openxmlformats.org/presentationml/2006/ole">
            <mc:AlternateContent xmlns:mc="http://schemas.openxmlformats.org/markup-compatibility/2006">
              <mc:Choice xmlns:v="urn:schemas-microsoft-com:vml" Requires="v">
                <p:oleObj r:id="rId2" imgW="3247053" imgH="1905693" progId="">
                  <p:embed/>
                </p:oleObj>
              </mc:Choice>
              <mc:Fallback>
                <p:oleObj r:id="rId2" imgW="3247053" imgH="1905693" progId="">
                  <p:embed/>
                  <p:pic>
                    <p:nvPicPr>
                      <p:cNvPr id="0" name=""/>
                      <p:cNvPicPr/>
                      <p:nvPr/>
                    </p:nvPicPr>
                    <p:blipFill>
                      <a:blip r:embed="rId3"/>
                      <a:stretch>
                        <a:fillRect/>
                      </a:stretch>
                    </p:blipFill>
                    <p:spPr>
                      <a:xfrm>
                        <a:off x="891381" y="1760316"/>
                        <a:ext cx="3246437" cy="1905000"/>
                      </a:xfrm>
                      <a:prstGeom prst="rect">
                        <a:avLst/>
                      </a:prstGeom>
                    </p:spPr>
                  </p:pic>
                </p:oleObj>
              </mc:Fallback>
            </mc:AlternateContent>
          </a:graphicData>
        </a:graphic>
      </p:graphicFrame>
      <p:pic>
        <p:nvPicPr>
          <p:cNvPr id="2050" name="Picture 2" descr="Bird Dog Breeds - Florida Sportsman">
            <a:extLst>
              <a:ext uri="{FF2B5EF4-FFF2-40B4-BE49-F238E27FC236}">
                <a16:creationId xmlns:a16="http://schemas.microsoft.com/office/drawing/2014/main" id="{D19957F8-3E87-91C4-1234-8F867AFD9F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1678902"/>
            <a:ext cx="2250433" cy="2071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284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02F94-0E12-8AAB-4474-64AF3FCDB4E7}"/>
              </a:ext>
            </a:extLst>
          </p:cNvPr>
          <p:cNvSpPr>
            <a:spLocks noGrp="1"/>
          </p:cNvSpPr>
          <p:nvPr>
            <p:ph type="title"/>
          </p:nvPr>
        </p:nvSpPr>
        <p:spPr/>
        <p:txBody>
          <a:bodyPr/>
          <a:lstStyle/>
          <a:p>
            <a:r>
              <a:rPr lang="en-US" dirty="0"/>
              <a:t>Posture and Wellness</a:t>
            </a:r>
          </a:p>
        </p:txBody>
      </p:sp>
      <p:sp>
        <p:nvSpPr>
          <p:cNvPr id="3" name="Content Placeholder 2">
            <a:extLst>
              <a:ext uri="{FF2B5EF4-FFF2-40B4-BE49-F238E27FC236}">
                <a16:creationId xmlns:a16="http://schemas.microsoft.com/office/drawing/2014/main" id="{06C1856C-05D6-8A23-61A9-03228FC90743}"/>
              </a:ext>
            </a:extLst>
          </p:cNvPr>
          <p:cNvSpPr>
            <a:spLocks noGrp="1"/>
          </p:cNvSpPr>
          <p:nvPr>
            <p:ph idx="1"/>
          </p:nvPr>
        </p:nvSpPr>
        <p:spPr>
          <a:xfrm>
            <a:off x="457200" y="4191000"/>
            <a:ext cx="8229600" cy="1143000"/>
          </a:xfrm>
        </p:spPr>
        <p:txBody>
          <a:bodyPr>
            <a:normAutofit fontScale="25000" lnSpcReduction="20000"/>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9600" dirty="0">
                <a:latin typeface="+mn-lt"/>
              </a:rPr>
              <a:t>Posture </a:t>
            </a:r>
            <a:r>
              <a:rPr lang="en-US" sz="9600" kern="100" dirty="0">
                <a:effectLst/>
                <a:latin typeface="+mn-lt"/>
                <a:ea typeface="Calibri" panose="020F0502020204030204" pitchFamily="34" charset="0"/>
                <a:cs typeface="Times New Roman" panose="02020603050405020304" pitchFamily="18" charset="0"/>
              </a:rPr>
              <a:t>neck, back and shoulder pain and  injury, stiffness, stress incontinence, heartburn/slowed digestion due to increased pressure on the abdomen</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9600" kern="100" dirty="0">
                <a:effectLst/>
                <a:latin typeface="+mn-lt"/>
                <a:ea typeface="Calibri" panose="020F0502020204030204" pitchFamily="34" charset="0"/>
                <a:cs typeface="Times New Roman" panose="02020603050405020304" pitchFamily="18" charset="0"/>
              </a:rPr>
              <a:t>Major risk factor for respiration and OSA</a:t>
            </a:r>
          </a:p>
          <a:p>
            <a:endParaRPr lang="en-US" dirty="0"/>
          </a:p>
        </p:txBody>
      </p:sp>
      <p:sp>
        <p:nvSpPr>
          <p:cNvPr id="4" name="Footer Placeholder 3">
            <a:extLst>
              <a:ext uri="{FF2B5EF4-FFF2-40B4-BE49-F238E27FC236}">
                <a16:creationId xmlns:a16="http://schemas.microsoft.com/office/drawing/2014/main" id="{4691C260-DA72-8F44-F59F-AE2A5C11D5C3}"/>
              </a:ext>
            </a:extLst>
          </p:cNvPr>
          <p:cNvSpPr>
            <a:spLocks noGrp="1"/>
          </p:cNvSpPr>
          <p:nvPr>
            <p:ph type="ftr" sz="quarter" idx="10"/>
          </p:nvPr>
        </p:nvSpPr>
        <p:spPr/>
        <p:txBody>
          <a:bodyPr/>
          <a:lstStyle/>
          <a:p>
            <a:r>
              <a:rPr lang="en-US"/>
              <a:t>July 28-30, 2024   |   The American Club   |   Kohler, WI</a:t>
            </a:r>
            <a:endParaRPr lang="en-US" dirty="0"/>
          </a:p>
        </p:txBody>
      </p:sp>
      <p:pic>
        <p:nvPicPr>
          <p:cNvPr id="5" name="Picture 4">
            <a:extLst>
              <a:ext uri="{FF2B5EF4-FFF2-40B4-BE49-F238E27FC236}">
                <a16:creationId xmlns:a16="http://schemas.microsoft.com/office/drawing/2014/main" id="{ADD75443-6C11-CF54-8F35-844773712B5F}"/>
              </a:ext>
            </a:extLst>
          </p:cNvPr>
          <p:cNvPicPr>
            <a:picLocks noChangeAspect="1"/>
          </p:cNvPicPr>
          <p:nvPr/>
        </p:nvPicPr>
        <p:blipFill>
          <a:blip r:embed="rId2"/>
          <a:stretch>
            <a:fillRect/>
          </a:stretch>
        </p:blipFill>
        <p:spPr>
          <a:xfrm>
            <a:off x="1600200" y="1295400"/>
            <a:ext cx="5943600" cy="2595880"/>
          </a:xfrm>
          <a:prstGeom prst="rect">
            <a:avLst/>
          </a:prstGeom>
        </p:spPr>
      </p:pic>
    </p:spTree>
    <p:extLst>
      <p:ext uri="{BB962C8B-B14F-4D97-AF65-F5344CB8AC3E}">
        <p14:creationId xmlns:p14="http://schemas.microsoft.com/office/powerpoint/2010/main" val="2018391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26028-AE39-70A1-E620-8E5BF9755D71}"/>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70F0ABF2-62BC-E932-C260-AAC4F34E9635}"/>
              </a:ext>
            </a:extLst>
          </p:cNvPr>
          <p:cNvSpPr>
            <a:spLocks noGrp="1"/>
          </p:cNvSpPr>
          <p:nvPr>
            <p:ph idx="1"/>
          </p:nvPr>
        </p:nvSpPr>
        <p:spPr/>
        <p:txBody>
          <a:bodyPr/>
          <a:lstStyle/>
          <a:p>
            <a:r>
              <a:rPr lang="en-US" dirty="0"/>
              <a:t>Good posture is critical for good health</a:t>
            </a:r>
          </a:p>
          <a:p>
            <a:endParaRPr lang="en-US" dirty="0"/>
          </a:p>
          <a:p>
            <a:r>
              <a:rPr lang="en-US" dirty="0"/>
              <a:t>One of the missed benefits is affect on breathing, snoring, sleep apnea</a:t>
            </a:r>
          </a:p>
          <a:p>
            <a:endParaRPr lang="en-US" dirty="0"/>
          </a:p>
          <a:p>
            <a:r>
              <a:rPr lang="en-US" dirty="0"/>
              <a:t>Reduce the risk of aging</a:t>
            </a:r>
          </a:p>
        </p:txBody>
      </p:sp>
      <p:sp>
        <p:nvSpPr>
          <p:cNvPr id="4" name="Footer Placeholder 3">
            <a:extLst>
              <a:ext uri="{FF2B5EF4-FFF2-40B4-BE49-F238E27FC236}">
                <a16:creationId xmlns:a16="http://schemas.microsoft.com/office/drawing/2014/main" id="{47473E6B-6385-B45D-6820-F9CEA1AD79CA}"/>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1311682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A8759-F079-9ED7-41AD-8359804677DB}"/>
              </a:ext>
            </a:extLst>
          </p:cNvPr>
          <p:cNvSpPr>
            <a:spLocks noGrp="1"/>
          </p:cNvSpPr>
          <p:nvPr>
            <p:ph type="title"/>
          </p:nvPr>
        </p:nvSpPr>
        <p:spPr/>
        <p:txBody>
          <a:bodyPr/>
          <a:lstStyle/>
          <a:p>
            <a:endParaRPr lang="en-US"/>
          </a:p>
        </p:txBody>
      </p:sp>
      <p:pic>
        <p:nvPicPr>
          <p:cNvPr id="5" name="head flexion extension july 7">
            <a:hlinkClick r:id="" action="ppaction://media"/>
            <a:extLst>
              <a:ext uri="{FF2B5EF4-FFF2-40B4-BE49-F238E27FC236}">
                <a16:creationId xmlns:a16="http://schemas.microsoft.com/office/drawing/2014/main" id="{2379C898-6EB7-739F-3EBF-90086DA55A2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47725" y="1600200"/>
            <a:ext cx="7450138" cy="4191000"/>
          </a:xfrm>
        </p:spPr>
      </p:pic>
      <p:sp>
        <p:nvSpPr>
          <p:cNvPr id="4" name="Footer Placeholder 3">
            <a:extLst>
              <a:ext uri="{FF2B5EF4-FFF2-40B4-BE49-F238E27FC236}">
                <a16:creationId xmlns:a16="http://schemas.microsoft.com/office/drawing/2014/main" id="{F564F9EE-4EBF-98C3-0A9B-64EECB49B496}"/>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21718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0816F5-B11D-DF82-A868-DDBC573C3716}"/>
              </a:ext>
            </a:extLst>
          </p:cNvPr>
          <p:cNvSpPr>
            <a:spLocks noGrp="1"/>
          </p:cNvSpPr>
          <p:nvPr>
            <p:ph idx="1"/>
          </p:nvPr>
        </p:nvSpPr>
        <p:spPr>
          <a:xfrm>
            <a:off x="457200" y="4800600"/>
            <a:ext cx="8229600" cy="990602"/>
          </a:xfrm>
        </p:spPr>
        <p:txBody>
          <a:bodyPr>
            <a:normAutofit fontScale="70000" lnSpcReduction="20000"/>
          </a:bodyPr>
          <a:lstStyle/>
          <a:p>
            <a:r>
              <a:rPr lang="en-US" dirty="0" err="1"/>
              <a:t>Pcrit</a:t>
            </a:r>
            <a:r>
              <a:rPr lang="en-US" dirty="0"/>
              <a:t> 3.7 ± 2.9 to –9.4 ± 3.8 cm H2O (P &lt; 0.01) when the head was flexed and extended</a:t>
            </a:r>
          </a:p>
          <a:p>
            <a:r>
              <a:rPr lang="en-US" b="1" dirty="0"/>
              <a:t>Subgroup </a:t>
            </a:r>
            <a:r>
              <a:rPr lang="en-US" b="1" dirty="0" err="1"/>
              <a:t>Pcrit</a:t>
            </a:r>
            <a:r>
              <a:rPr lang="en-US" b="1" dirty="0"/>
              <a:t> reduced to level associated with no OSA</a:t>
            </a:r>
          </a:p>
          <a:p>
            <a:endParaRPr lang="en-US" dirty="0"/>
          </a:p>
        </p:txBody>
      </p:sp>
      <p:sp>
        <p:nvSpPr>
          <p:cNvPr id="4" name="Footer Placeholder 3">
            <a:extLst>
              <a:ext uri="{FF2B5EF4-FFF2-40B4-BE49-F238E27FC236}">
                <a16:creationId xmlns:a16="http://schemas.microsoft.com/office/drawing/2014/main" id="{FA8A0244-F956-B4E1-9F9C-80D4B2841A32}"/>
              </a:ext>
            </a:extLst>
          </p:cNvPr>
          <p:cNvSpPr>
            <a:spLocks noGrp="1"/>
          </p:cNvSpPr>
          <p:nvPr>
            <p:ph type="ftr" sz="quarter" idx="10"/>
          </p:nvPr>
        </p:nvSpPr>
        <p:spPr/>
        <p:txBody>
          <a:bodyPr/>
          <a:lstStyle/>
          <a:p>
            <a:r>
              <a:rPr lang="en-US"/>
              <a:t>July 28-30, 2024   |   The American Club   |   Kohler, WI</a:t>
            </a:r>
            <a:endParaRPr lang="en-US" dirty="0"/>
          </a:p>
        </p:txBody>
      </p:sp>
      <p:pic>
        <p:nvPicPr>
          <p:cNvPr id="8" name="Picture 7">
            <a:extLst>
              <a:ext uri="{FF2B5EF4-FFF2-40B4-BE49-F238E27FC236}">
                <a16:creationId xmlns:a16="http://schemas.microsoft.com/office/drawing/2014/main" id="{C5A7070A-9387-FE23-6858-53AFD136B8D2}"/>
              </a:ext>
            </a:extLst>
          </p:cNvPr>
          <p:cNvPicPr>
            <a:picLocks noChangeAspect="1"/>
          </p:cNvPicPr>
          <p:nvPr/>
        </p:nvPicPr>
        <p:blipFill>
          <a:blip r:embed="rId2"/>
          <a:stretch>
            <a:fillRect/>
          </a:stretch>
        </p:blipFill>
        <p:spPr>
          <a:xfrm>
            <a:off x="685800" y="76200"/>
            <a:ext cx="7953375" cy="1400175"/>
          </a:xfrm>
          <a:prstGeom prst="rect">
            <a:avLst/>
          </a:prstGeom>
        </p:spPr>
      </p:pic>
      <p:pic>
        <p:nvPicPr>
          <p:cNvPr id="10" name="Picture 9">
            <a:extLst>
              <a:ext uri="{FF2B5EF4-FFF2-40B4-BE49-F238E27FC236}">
                <a16:creationId xmlns:a16="http://schemas.microsoft.com/office/drawing/2014/main" id="{1C9C4351-2198-BE4E-F17B-2D75B9096328}"/>
              </a:ext>
            </a:extLst>
          </p:cNvPr>
          <p:cNvPicPr>
            <a:picLocks noChangeAspect="1"/>
          </p:cNvPicPr>
          <p:nvPr/>
        </p:nvPicPr>
        <p:blipFill>
          <a:blip r:embed="rId3"/>
          <a:stretch>
            <a:fillRect/>
          </a:stretch>
        </p:blipFill>
        <p:spPr>
          <a:xfrm>
            <a:off x="457200" y="1981200"/>
            <a:ext cx="3457575" cy="2762250"/>
          </a:xfrm>
          <a:prstGeom prst="rect">
            <a:avLst/>
          </a:prstGeom>
        </p:spPr>
      </p:pic>
      <p:graphicFrame>
        <p:nvGraphicFramePr>
          <p:cNvPr id="15" name="Object 14">
            <a:extLst>
              <a:ext uri="{FF2B5EF4-FFF2-40B4-BE49-F238E27FC236}">
                <a16:creationId xmlns:a16="http://schemas.microsoft.com/office/drawing/2014/main" id="{7DAA3D31-0791-9C3F-B7C4-236ACB10D28E}"/>
              </a:ext>
            </a:extLst>
          </p:cNvPr>
          <p:cNvGraphicFramePr>
            <a:graphicFrameLocks noChangeAspect="1"/>
          </p:cNvGraphicFramePr>
          <p:nvPr>
            <p:extLst>
              <p:ext uri="{D42A27DB-BD31-4B8C-83A1-F6EECF244321}">
                <p14:modId xmlns:p14="http://schemas.microsoft.com/office/powerpoint/2010/main" val="2220724496"/>
              </p:ext>
            </p:extLst>
          </p:nvPr>
        </p:nvGraphicFramePr>
        <p:xfrm>
          <a:off x="4419600" y="1899032"/>
          <a:ext cx="3830863" cy="2854325"/>
        </p:xfrm>
        <a:graphic>
          <a:graphicData uri="http://schemas.openxmlformats.org/presentationml/2006/ole">
            <mc:AlternateContent xmlns:mc="http://schemas.openxmlformats.org/markup-compatibility/2006">
              <mc:Choice xmlns:v="urn:schemas-microsoft-com:vml" Requires="v">
                <p:oleObj r:id="rId4" imgW="5412170" imgH="4031673" progId="">
                  <p:embed/>
                </p:oleObj>
              </mc:Choice>
              <mc:Fallback>
                <p:oleObj r:id="rId4" imgW="5412170" imgH="4031673" progId="">
                  <p:embed/>
                  <p:pic>
                    <p:nvPicPr>
                      <p:cNvPr id="0" name=""/>
                      <p:cNvPicPr/>
                      <p:nvPr/>
                    </p:nvPicPr>
                    <p:blipFill>
                      <a:blip r:embed="rId5"/>
                      <a:stretch>
                        <a:fillRect/>
                      </a:stretch>
                    </p:blipFill>
                    <p:spPr>
                      <a:xfrm>
                        <a:off x="4419600" y="1899032"/>
                        <a:ext cx="3830863" cy="2854325"/>
                      </a:xfrm>
                      <a:prstGeom prst="rect">
                        <a:avLst/>
                      </a:prstGeom>
                    </p:spPr>
                  </p:pic>
                </p:oleObj>
              </mc:Fallback>
            </mc:AlternateContent>
          </a:graphicData>
        </a:graphic>
      </p:graphicFrame>
      <p:sp>
        <p:nvSpPr>
          <p:cNvPr id="16" name="Oval 15">
            <a:extLst>
              <a:ext uri="{FF2B5EF4-FFF2-40B4-BE49-F238E27FC236}">
                <a16:creationId xmlns:a16="http://schemas.microsoft.com/office/drawing/2014/main" id="{77011FFC-D7AF-2076-B2AC-025CC52AD189}"/>
              </a:ext>
            </a:extLst>
          </p:cNvPr>
          <p:cNvSpPr/>
          <p:nvPr/>
        </p:nvSpPr>
        <p:spPr>
          <a:xfrm>
            <a:off x="7391400" y="3720717"/>
            <a:ext cx="304800" cy="6096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18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E76A-E9DE-8FDF-56FC-85D2B5C8020D}"/>
              </a:ext>
            </a:extLst>
          </p:cNvPr>
          <p:cNvSpPr>
            <a:spLocks noGrp="1"/>
          </p:cNvSpPr>
          <p:nvPr>
            <p:ph type="title"/>
          </p:nvPr>
        </p:nvSpPr>
        <p:spPr>
          <a:xfrm>
            <a:off x="457200" y="278277"/>
            <a:ext cx="8229600" cy="914400"/>
          </a:xfrm>
        </p:spPr>
        <p:txBody>
          <a:bodyPr/>
          <a:lstStyle/>
          <a:p>
            <a:r>
              <a:rPr lang="en-US" dirty="0"/>
              <a:t>Types of Posture</a:t>
            </a:r>
          </a:p>
        </p:txBody>
      </p:sp>
      <p:sp>
        <p:nvSpPr>
          <p:cNvPr id="4" name="Footer Placeholder 3">
            <a:extLst>
              <a:ext uri="{FF2B5EF4-FFF2-40B4-BE49-F238E27FC236}">
                <a16:creationId xmlns:a16="http://schemas.microsoft.com/office/drawing/2014/main" id="{755FCAF1-ADFF-2C51-37B6-28577E1ADB0F}"/>
              </a:ext>
            </a:extLst>
          </p:cNvPr>
          <p:cNvSpPr>
            <a:spLocks noGrp="1"/>
          </p:cNvSpPr>
          <p:nvPr>
            <p:ph type="ftr" sz="quarter" idx="10"/>
          </p:nvPr>
        </p:nvSpPr>
        <p:spPr/>
        <p:txBody>
          <a:bodyPr/>
          <a:lstStyle/>
          <a:p>
            <a:r>
              <a:rPr lang="en-US"/>
              <a:t>July 28-30, 2024   |   The American Club   |   Kohler, WI</a:t>
            </a:r>
            <a:endParaRPr lang="en-US" dirty="0"/>
          </a:p>
        </p:txBody>
      </p:sp>
      <p:sp>
        <p:nvSpPr>
          <p:cNvPr id="6" name="Content Placeholder 5">
            <a:extLst>
              <a:ext uri="{FF2B5EF4-FFF2-40B4-BE49-F238E27FC236}">
                <a16:creationId xmlns:a16="http://schemas.microsoft.com/office/drawing/2014/main" id="{E3DC278A-64AA-76D4-2859-6A03E7CB136C}"/>
              </a:ext>
            </a:extLst>
          </p:cNvPr>
          <p:cNvSpPr>
            <a:spLocks noGrp="1"/>
          </p:cNvSpPr>
          <p:nvPr>
            <p:ph idx="1"/>
          </p:nvPr>
        </p:nvSpPr>
        <p:spPr>
          <a:xfrm>
            <a:off x="457200" y="4572000"/>
            <a:ext cx="8229600" cy="1219202"/>
          </a:xfrm>
        </p:spPr>
        <p:txBody>
          <a:bodyPr/>
          <a:lstStyle/>
          <a:p>
            <a:r>
              <a:rPr lang="en-US" dirty="0"/>
              <a:t>Static </a:t>
            </a:r>
          </a:p>
          <a:p>
            <a:r>
              <a:rPr lang="en-US" dirty="0"/>
              <a:t>Dynamic </a:t>
            </a:r>
          </a:p>
        </p:txBody>
      </p:sp>
      <p:pic>
        <p:nvPicPr>
          <p:cNvPr id="7" name="Content Placeholder 4">
            <a:extLst>
              <a:ext uri="{FF2B5EF4-FFF2-40B4-BE49-F238E27FC236}">
                <a16:creationId xmlns:a16="http://schemas.microsoft.com/office/drawing/2014/main" id="{CEDCB814-970D-D7C0-A25A-066E86EAC4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219200"/>
            <a:ext cx="4876800" cy="3111864"/>
          </a:xfrm>
          <a:prstGeom prst="rect">
            <a:avLst/>
          </a:prstGeom>
          <a:noFill/>
          <a:ln>
            <a:noFill/>
          </a:ln>
        </p:spPr>
      </p:pic>
    </p:spTree>
    <p:extLst>
      <p:ext uri="{BB962C8B-B14F-4D97-AF65-F5344CB8AC3E}">
        <p14:creationId xmlns:p14="http://schemas.microsoft.com/office/powerpoint/2010/main" val="3695693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67A27-B3D9-969C-A4FA-0C7B6635FFEB}"/>
              </a:ext>
            </a:extLst>
          </p:cNvPr>
          <p:cNvSpPr>
            <a:spLocks noGrp="1"/>
          </p:cNvSpPr>
          <p:nvPr>
            <p:ph type="title"/>
          </p:nvPr>
        </p:nvSpPr>
        <p:spPr/>
        <p:txBody>
          <a:bodyPr/>
          <a:lstStyle/>
          <a:p>
            <a:r>
              <a:rPr lang="en-US" dirty="0"/>
              <a:t>Posture and Breathing</a:t>
            </a:r>
          </a:p>
        </p:txBody>
      </p:sp>
      <p:sp>
        <p:nvSpPr>
          <p:cNvPr id="3" name="Content Placeholder 2">
            <a:extLst>
              <a:ext uri="{FF2B5EF4-FFF2-40B4-BE49-F238E27FC236}">
                <a16:creationId xmlns:a16="http://schemas.microsoft.com/office/drawing/2014/main" id="{B82DC8F0-9469-E384-A513-796FC44DCBC6}"/>
              </a:ext>
            </a:extLst>
          </p:cNvPr>
          <p:cNvSpPr>
            <a:spLocks noGrp="1"/>
          </p:cNvSpPr>
          <p:nvPr>
            <p:ph idx="1"/>
          </p:nvPr>
        </p:nvSpPr>
        <p:spPr>
          <a:xfrm>
            <a:off x="457200" y="4648202"/>
            <a:ext cx="8229600" cy="1143000"/>
          </a:xfrm>
        </p:spPr>
        <p:txBody>
          <a:bodyPr>
            <a:normAutofit fontScale="77500" lnSpcReduction="20000"/>
          </a:bodyPr>
          <a:lstStyle/>
          <a:p>
            <a:r>
              <a:rPr lang="en-US" dirty="0"/>
              <a:t>Two issues</a:t>
            </a:r>
          </a:p>
          <a:p>
            <a:pPr lvl="1"/>
            <a:r>
              <a:rPr lang="en-US" dirty="0"/>
              <a:t>Aging </a:t>
            </a:r>
          </a:p>
          <a:p>
            <a:pPr lvl="1"/>
            <a:r>
              <a:rPr lang="en-US" dirty="0"/>
              <a:t>Airway compensation </a:t>
            </a:r>
          </a:p>
        </p:txBody>
      </p:sp>
      <p:sp>
        <p:nvSpPr>
          <p:cNvPr id="4" name="Footer Placeholder 3">
            <a:extLst>
              <a:ext uri="{FF2B5EF4-FFF2-40B4-BE49-F238E27FC236}">
                <a16:creationId xmlns:a16="http://schemas.microsoft.com/office/drawing/2014/main" id="{5C831384-4C04-6847-5FE4-8C20D1E82D4F}"/>
              </a:ext>
            </a:extLst>
          </p:cNvPr>
          <p:cNvSpPr>
            <a:spLocks noGrp="1"/>
          </p:cNvSpPr>
          <p:nvPr>
            <p:ph type="ftr" sz="quarter" idx="10"/>
          </p:nvPr>
        </p:nvSpPr>
        <p:spPr/>
        <p:txBody>
          <a:bodyPr/>
          <a:lstStyle/>
          <a:p>
            <a:r>
              <a:rPr lang="en-US"/>
              <a:t>July 28-30, 2024   |   The American Club   |   Kohler, WI</a:t>
            </a:r>
            <a:endParaRPr lang="en-US" dirty="0"/>
          </a:p>
        </p:txBody>
      </p:sp>
      <p:pic>
        <p:nvPicPr>
          <p:cNvPr id="6" name="Picture 5">
            <a:extLst>
              <a:ext uri="{FF2B5EF4-FFF2-40B4-BE49-F238E27FC236}">
                <a16:creationId xmlns:a16="http://schemas.microsoft.com/office/drawing/2014/main" id="{E504AF85-48B2-EAEE-5D3E-5E8E558ABCC6}"/>
              </a:ext>
            </a:extLst>
          </p:cNvPr>
          <p:cNvPicPr>
            <a:picLocks noChangeAspect="1"/>
          </p:cNvPicPr>
          <p:nvPr/>
        </p:nvPicPr>
        <p:blipFill>
          <a:blip r:embed="rId2"/>
          <a:stretch>
            <a:fillRect/>
          </a:stretch>
        </p:blipFill>
        <p:spPr>
          <a:xfrm>
            <a:off x="3048000" y="1536728"/>
            <a:ext cx="3295650" cy="2646766"/>
          </a:xfrm>
          <a:prstGeom prst="rect">
            <a:avLst/>
          </a:prstGeom>
        </p:spPr>
      </p:pic>
    </p:spTree>
    <p:extLst>
      <p:ext uri="{BB962C8B-B14F-4D97-AF65-F5344CB8AC3E}">
        <p14:creationId xmlns:p14="http://schemas.microsoft.com/office/powerpoint/2010/main" val="2628176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B325EF-7EB9-8750-B13B-7A270E68F592}"/>
              </a:ext>
            </a:extLst>
          </p:cNvPr>
          <p:cNvSpPr>
            <a:spLocks noGrp="1"/>
          </p:cNvSpPr>
          <p:nvPr>
            <p:ph idx="1"/>
          </p:nvPr>
        </p:nvSpPr>
        <p:spPr>
          <a:xfrm>
            <a:off x="457200" y="4953000"/>
            <a:ext cx="8229600" cy="838202"/>
          </a:xfrm>
        </p:spPr>
        <p:txBody>
          <a:bodyPr>
            <a:normAutofit fontScale="85000" lnSpcReduction="20000"/>
          </a:bodyPr>
          <a:lstStyle/>
          <a:p>
            <a:r>
              <a:rPr lang="en-US" dirty="0"/>
              <a:t>All OSA significantly different than control</a:t>
            </a:r>
          </a:p>
          <a:p>
            <a:r>
              <a:rPr lang="en-US" dirty="0"/>
              <a:t>Angulation correlated to OSA severity</a:t>
            </a:r>
          </a:p>
        </p:txBody>
      </p:sp>
      <p:sp>
        <p:nvSpPr>
          <p:cNvPr id="4" name="Footer Placeholder 3">
            <a:extLst>
              <a:ext uri="{FF2B5EF4-FFF2-40B4-BE49-F238E27FC236}">
                <a16:creationId xmlns:a16="http://schemas.microsoft.com/office/drawing/2014/main" id="{C2606B04-7A64-0D5E-F52F-3A288CC9483D}"/>
              </a:ext>
            </a:extLst>
          </p:cNvPr>
          <p:cNvSpPr>
            <a:spLocks noGrp="1"/>
          </p:cNvSpPr>
          <p:nvPr>
            <p:ph type="ftr" sz="quarter" idx="10"/>
          </p:nvPr>
        </p:nvSpPr>
        <p:spPr/>
        <p:txBody>
          <a:bodyPr/>
          <a:lstStyle/>
          <a:p>
            <a:r>
              <a:rPr lang="en-US"/>
              <a:t>July 28-30, 2024   |   The American Club   |   Kohler, WI</a:t>
            </a:r>
            <a:endParaRPr lang="en-US" dirty="0"/>
          </a:p>
        </p:txBody>
      </p:sp>
      <p:pic>
        <p:nvPicPr>
          <p:cNvPr id="10" name="Picture 9">
            <a:extLst>
              <a:ext uri="{FF2B5EF4-FFF2-40B4-BE49-F238E27FC236}">
                <a16:creationId xmlns:a16="http://schemas.microsoft.com/office/drawing/2014/main" id="{E0FBE980-D8FC-D538-51FD-CB85511282B8}"/>
              </a:ext>
            </a:extLst>
          </p:cNvPr>
          <p:cNvPicPr>
            <a:picLocks noChangeAspect="1"/>
          </p:cNvPicPr>
          <p:nvPr/>
        </p:nvPicPr>
        <p:blipFill>
          <a:blip r:embed="rId2"/>
          <a:stretch>
            <a:fillRect/>
          </a:stretch>
        </p:blipFill>
        <p:spPr>
          <a:xfrm>
            <a:off x="2362200" y="152400"/>
            <a:ext cx="5105400" cy="1208779"/>
          </a:xfrm>
          <a:prstGeom prst="rect">
            <a:avLst/>
          </a:prstGeom>
        </p:spPr>
      </p:pic>
      <p:graphicFrame>
        <p:nvGraphicFramePr>
          <p:cNvPr id="13" name="Object 12">
            <a:extLst>
              <a:ext uri="{FF2B5EF4-FFF2-40B4-BE49-F238E27FC236}">
                <a16:creationId xmlns:a16="http://schemas.microsoft.com/office/drawing/2014/main" id="{DC84E041-3415-B9DC-2660-BF5DABEBECFD}"/>
              </a:ext>
            </a:extLst>
          </p:cNvPr>
          <p:cNvGraphicFramePr>
            <a:graphicFrameLocks noChangeAspect="1"/>
          </p:cNvGraphicFramePr>
          <p:nvPr>
            <p:extLst>
              <p:ext uri="{D42A27DB-BD31-4B8C-83A1-F6EECF244321}">
                <p14:modId xmlns:p14="http://schemas.microsoft.com/office/powerpoint/2010/main" val="965420062"/>
              </p:ext>
            </p:extLst>
          </p:nvPr>
        </p:nvGraphicFramePr>
        <p:xfrm>
          <a:off x="1143000" y="1447800"/>
          <a:ext cx="7103954" cy="1868488"/>
        </p:xfrm>
        <a:graphic>
          <a:graphicData uri="http://schemas.openxmlformats.org/presentationml/2006/ole">
            <mc:AlternateContent xmlns:mc="http://schemas.openxmlformats.org/markup-compatibility/2006">
              <mc:Choice xmlns:v="urn:schemas-microsoft-com:vml" Requires="v">
                <p:oleObj r:id="rId3" imgW="12872098" imgH="3386605" progId="">
                  <p:embed/>
                </p:oleObj>
              </mc:Choice>
              <mc:Fallback>
                <p:oleObj r:id="rId3" imgW="12872098" imgH="3386605" progId="">
                  <p:embed/>
                  <p:pic>
                    <p:nvPicPr>
                      <p:cNvPr id="0" name=""/>
                      <p:cNvPicPr/>
                      <p:nvPr/>
                    </p:nvPicPr>
                    <p:blipFill>
                      <a:blip r:embed="rId4"/>
                      <a:stretch>
                        <a:fillRect/>
                      </a:stretch>
                    </p:blipFill>
                    <p:spPr>
                      <a:xfrm>
                        <a:off x="1143000" y="1447800"/>
                        <a:ext cx="7103954" cy="186848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131FCA6F-C924-D5F6-5152-7FF1688A8428}"/>
              </a:ext>
            </a:extLst>
          </p:cNvPr>
          <p:cNvGraphicFramePr>
            <a:graphicFrameLocks noChangeAspect="1"/>
          </p:cNvGraphicFramePr>
          <p:nvPr>
            <p:extLst>
              <p:ext uri="{D42A27DB-BD31-4B8C-83A1-F6EECF244321}">
                <p14:modId xmlns:p14="http://schemas.microsoft.com/office/powerpoint/2010/main" val="993514395"/>
              </p:ext>
            </p:extLst>
          </p:nvPr>
        </p:nvGraphicFramePr>
        <p:xfrm>
          <a:off x="2209800" y="3354445"/>
          <a:ext cx="4616450" cy="1477750"/>
        </p:xfrm>
        <a:graphic>
          <a:graphicData uri="http://schemas.openxmlformats.org/presentationml/2006/ole">
            <mc:AlternateContent xmlns:mc="http://schemas.openxmlformats.org/markup-compatibility/2006">
              <mc:Choice xmlns:v="urn:schemas-microsoft-com:vml" Requires="v">
                <p:oleObj r:id="rId5" imgW="6640908" imgH="2125564" progId="">
                  <p:embed/>
                </p:oleObj>
              </mc:Choice>
              <mc:Fallback>
                <p:oleObj r:id="rId5" imgW="6640908" imgH="2125564" progId="">
                  <p:embed/>
                  <p:pic>
                    <p:nvPicPr>
                      <p:cNvPr id="0" name=""/>
                      <p:cNvPicPr/>
                      <p:nvPr/>
                    </p:nvPicPr>
                    <p:blipFill>
                      <a:blip r:embed="rId6"/>
                      <a:stretch>
                        <a:fillRect/>
                      </a:stretch>
                    </p:blipFill>
                    <p:spPr>
                      <a:xfrm>
                        <a:off x="2209800" y="3354445"/>
                        <a:ext cx="4616450" cy="1477750"/>
                      </a:xfrm>
                      <a:prstGeom prst="rect">
                        <a:avLst/>
                      </a:prstGeom>
                    </p:spPr>
                  </p:pic>
                </p:oleObj>
              </mc:Fallback>
            </mc:AlternateContent>
          </a:graphicData>
        </a:graphic>
      </p:graphicFrame>
    </p:spTree>
    <p:extLst>
      <p:ext uri="{BB962C8B-B14F-4D97-AF65-F5344CB8AC3E}">
        <p14:creationId xmlns:p14="http://schemas.microsoft.com/office/powerpoint/2010/main" val="44125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8CA55-3188-C1EA-F035-042CFEBCE23E}"/>
              </a:ext>
            </a:extLst>
          </p:cNvPr>
          <p:cNvSpPr>
            <a:spLocks noGrp="1"/>
          </p:cNvSpPr>
          <p:nvPr>
            <p:ph type="title"/>
          </p:nvPr>
        </p:nvSpPr>
        <p:spPr/>
        <p:txBody>
          <a:bodyPr/>
          <a:lstStyle/>
          <a:p>
            <a:r>
              <a:rPr lang="en-US" dirty="0"/>
              <a:t>Posture Effect on Airway</a:t>
            </a:r>
          </a:p>
        </p:txBody>
      </p:sp>
      <p:sp>
        <p:nvSpPr>
          <p:cNvPr id="3" name="Content Placeholder 2">
            <a:extLst>
              <a:ext uri="{FF2B5EF4-FFF2-40B4-BE49-F238E27FC236}">
                <a16:creationId xmlns:a16="http://schemas.microsoft.com/office/drawing/2014/main" id="{B5CD5FEF-90D7-090E-E985-CC6E8598C58E}"/>
              </a:ext>
            </a:extLst>
          </p:cNvPr>
          <p:cNvSpPr>
            <a:spLocks noGrp="1"/>
          </p:cNvSpPr>
          <p:nvPr>
            <p:ph idx="1"/>
          </p:nvPr>
        </p:nvSpPr>
        <p:spPr/>
        <p:txBody>
          <a:bodyPr>
            <a:normAutofit fontScale="92500" lnSpcReduction="20000"/>
          </a:bodyPr>
          <a:lstStyle/>
          <a:p>
            <a:r>
              <a:rPr lang="en-US" dirty="0"/>
              <a:t>Pulmonary</a:t>
            </a:r>
          </a:p>
          <a:p>
            <a:pPr lvl="1"/>
            <a:r>
              <a:rPr lang="en-US" dirty="0">
                <a:latin typeface="Lato-Regular"/>
              </a:rPr>
              <a:t>Impairs ventilation due to lung volume loss, diaphragm and intercostal </a:t>
            </a:r>
            <a:r>
              <a:rPr lang="en-US" dirty="0" err="1">
                <a:latin typeface="Lato-Regular"/>
              </a:rPr>
              <a:t>dysfuction</a:t>
            </a:r>
            <a:r>
              <a:rPr lang="en-US" dirty="0">
                <a:latin typeface="Lato-Regular"/>
              </a:rPr>
              <a:t> and rib cage rigidity </a:t>
            </a:r>
            <a:endParaRPr lang="en-US" dirty="0"/>
          </a:p>
          <a:p>
            <a:r>
              <a:rPr lang="en-US" dirty="0"/>
              <a:t>Pharynx</a:t>
            </a:r>
          </a:p>
          <a:p>
            <a:pPr lvl="1"/>
            <a:r>
              <a:rPr lang="en-US" dirty="0"/>
              <a:t>Posterior narrowing, loss of lateral wall strain due to shortening of muscles, downward position hyoid</a:t>
            </a:r>
          </a:p>
          <a:p>
            <a:r>
              <a:rPr lang="en-US" dirty="0"/>
              <a:t>Posterior choanae (</a:t>
            </a:r>
            <a:r>
              <a:rPr lang="en-US" dirty="0" err="1"/>
              <a:t>ie</a:t>
            </a:r>
            <a:r>
              <a:rPr lang="en-US" dirty="0"/>
              <a:t> nose)</a:t>
            </a:r>
          </a:p>
          <a:p>
            <a:pPr lvl="1"/>
            <a:r>
              <a:rPr lang="en-US" dirty="0"/>
              <a:t>AP narrowing nasopharynx</a:t>
            </a:r>
          </a:p>
        </p:txBody>
      </p:sp>
      <p:sp>
        <p:nvSpPr>
          <p:cNvPr id="4" name="Footer Placeholder 3">
            <a:extLst>
              <a:ext uri="{FF2B5EF4-FFF2-40B4-BE49-F238E27FC236}">
                <a16:creationId xmlns:a16="http://schemas.microsoft.com/office/drawing/2014/main" id="{3195954F-D57F-893F-EB72-B775B78DA2FA}"/>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965953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92856-5E56-F672-85FF-526E81F203B3}"/>
              </a:ext>
            </a:extLst>
          </p:cNvPr>
          <p:cNvSpPr>
            <a:spLocks noGrp="1"/>
          </p:cNvSpPr>
          <p:nvPr>
            <p:ph type="title"/>
          </p:nvPr>
        </p:nvSpPr>
        <p:spPr/>
        <p:txBody>
          <a:bodyPr/>
          <a:lstStyle/>
          <a:p>
            <a:r>
              <a:rPr lang="en-US" dirty="0"/>
              <a:t>Poor Posture: Causes</a:t>
            </a:r>
          </a:p>
        </p:txBody>
      </p:sp>
      <p:sp>
        <p:nvSpPr>
          <p:cNvPr id="3" name="Content Placeholder 2">
            <a:extLst>
              <a:ext uri="{FF2B5EF4-FFF2-40B4-BE49-F238E27FC236}">
                <a16:creationId xmlns:a16="http://schemas.microsoft.com/office/drawing/2014/main" id="{488471E9-82A9-7207-01F7-3C030FF993A9}"/>
              </a:ext>
            </a:extLst>
          </p:cNvPr>
          <p:cNvSpPr>
            <a:spLocks noGrp="1"/>
          </p:cNvSpPr>
          <p:nvPr>
            <p:ph idx="1"/>
          </p:nvPr>
        </p:nvSpPr>
        <p:spPr/>
        <p:txBody>
          <a:bodyPr>
            <a:normAutofit/>
          </a:bodyPr>
          <a:lstStyle/>
          <a:p>
            <a:pPr>
              <a:lnSpc>
                <a:spcPct val="107000"/>
              </a:lnSpc>
              <a:spcBef>
                <a:spcPts val="0"/>
              </a:spcBef>
              <a:spcAft>
                <a:spcPts val="800"/>
              </a:spcAft>
              <a:buSzPts val="1000"/>
              <a:buFont typeface="Symbol" panose="05050102010706020507" pitchFamily="18" charset="2"/>
              <a:buChar char=""/>
              <a:tabLst>
                <a:tab pos="457200" algn="l"/>
              </a:tabLst>
            </a:pPr>
            <a:r>
              <a:rPr lang="en-US" sz="2400" kern="100" dirty="0">
                <a:effectLst/>
                <a:latin typeface="Poppins" panose="00000500000000000000" pitchFamily="2" charset="0"/>
                <a:ea typeface="Calibri" panose="020F0502020204030204" pitchFamily="34" charset="0"/>
                <a:cs typeface="Times New Roman" panose="02020603050405020304" pitchFamily="18" charset="0"/>
              </a:rPr>
              <a:t>Repetitive motions/</a:t>
            </a:r>
            <a:r>
              <a:rPr lang="en-US" sz="2400" kern="100" dirty="0">
                <a:latin typeface="Poppins" panose="00000500000000000000" pitchFamily="2" charset="0"/>
                <a:ea typeface="Calibri" panose="020F0502020204030204" pitchFamily="34" charset="0"/>
                <a:cs typeface="Times New Roman" panose="02020603050405020304" pitchFamily="18" charset="0"/>
              </a:rPr>
              <a:t>poor biomechanics/Injuries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kern="100" dirty="0">
                <a:latin typeface="Poppins" panose="00000500000000000000" pitchFamily="2" charset="0"/>
                <a:ea typeface="Calibri" panose="020F0502020204030204" pitchFamily="34" charset="0"/>
                <a:cs typeface="Times New Roman" panose="02020603050405020304" pitchFamily="18" charset="0"/>
              </a:rPr>
              <a:t>W</a:t>
            </a:r>
            <a:r>
              <a:rPr lang="en-US" sz="2400" kern="100" dirty="0">
                <a:effectLst/>
                <a:latin typeface="Poppins" panose="00000500000000000000" pitchFamily="2" charset="0"/>
                <a:ea typeface="Calibri" panose="020F0502020204030204" pitchFamily="34" charset="0"/>
                <a:cs typeface="Times New Roman" panose="02020603050405020304" pitchFamily="18" charset="0"/>
              </a:rPr>
              <a:t>eak muscles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kern="100" dirty="0">
                <a:effectLst/>
                <a:latin typeface="Poppins" panose="00000500000000000000" pitchFamily="2" charset="0"/>
                <a:ea typeface="Calibri" panose="020F0502020204030204" pitchFamily="34" charset="0"/>
                <a:cs typeface="Times New Roman" panose="02020603050405020304" pitchFamily="18" charset="0"/>
              </a:rPr>
              <a:t>Genes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kern="100" dirty="0">
                <a:latin typeface="Poppins" panose="00000500000000000000" pitchFamily="2" charset="0"/>
                <a:ea typeface="Calibri" panose="020F0502020204030204" pitchFamily="34" charset="0"/>
                <a:cs typeface="Times New Roman" panose="02020603050405020304" pitchFamily="18" charset="0"/>
              </a:rPr>
              <a:t>P</a:t>
            </a:r>
            <a:r>
              <a:rPr lang="en-US" sz="2400" kern="100" dirty="0">
                <a:effectLst/>
                <a:latin typeface="Poppins" panose="00000500000000000000" pitchFamily="2" charset="0"/>
                <a:ea typeface="Calibri" panose="020F0502020204030204" pitchFamily="34" charset="0"/>
                <a:cs typeface="Times New Roman" panose="02020603050405020304" pitchFamily="18" charset="0"/>
              </a:rPr>
              <a:t>oor ergonomics : Phone /  tablet / computer</a:t>
            </a:r>
            <a:r>
              <a:rPr lang="en-US" sz="2400" kern="100" dirty="0">
                <a:latin typeface="Poppins" panose="00000500000000000000" pitchFamily="2" charset="0"/>
                <a:ea typeface="Calibri" panose="020F0502020204030204" pitchFamily="34" charset="0"/>
                <a:cs typeface="Times New Roman" panose="02020603050405020304" pitchFamily="18" charset="0"/>
              </a:rPr>
              <a:t> (forward positioning </a:t>
            </a:r>
            <a:r>
              <a:rPr lang="en-US" sz="2400" kern="100" dirty="0" err="1">
                <a:latin typeface="Poppins" panose="00000500000000000000" pitchFamily="2" charset="0"/>
                <a:ea typeface="Calibri" panose="020F0502020204030204" pitchFamily="34" charset="0"/>
                <a:cs typeface="Times New Roman" panose="02020603050405020304" pitchFamily="18" charset="0"/>
              </a:rPr>
              <a:t>ie</a:t>
            </a:r>
            <a:r>
              <a:rPr lang="en-US" sz="2400" kern="100" dirty="0">
                <a:latin typeface="Poppins" panose="00000500000000000000" pitchFamily="2" charset="0"/>
                <a:ea typeface="Calibri" panose="020F0502020204030204" pitchFamily="34" charset="0"/>
                <a:cs typeface="Times New Roman" panose="02020603050405020304" pitchFamily="18" charset="0"/>
              </a:rPr>
              <a:t> ventral shortening with weak extensors)</a:t>
            </a:r>
            <a:r>
              <a:rPr lang="en-US" sz="2400" kern="100" dirty="0">
                <a:effectLst/>
                <a:latin typeface="Poppins" panose="00000500000000000000" pitchFamily="2" charset="0"/>
                <a:ea typeface="Calibri" panose="020F0502020204030204" pitchFamily="34"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kern="100" dirty="0">
                <a:effectLst/>
                <a:latin typeface="Poppins" panose="00000500000000000000" pitchFamily="2" charset="0"/>
                <a:ea typeface="Calibri" panose="020F0502020204030204" pitchFamily="34" charset="0"/>
                <a:cs typeface="Times New Roman" panose="02020603050405020304" pitchFamily="18" charset="0"/>
              </a:rPr>
              <a:t>One shoulder heavy bags/purses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kern="100" dirty="0">
                <a:latin typeface="Poppins" panose="00000500000000000000" pitchFamily="2" charset="0"/>
                <a:ea typeface="Calibri" panose="020F0502020204030204" pitchFamily="34" charset="0"/>
                <a:cs typeface="Times New Roman" panose="02020603050405020304" pitchFamily="18" charset="0"/>
              </a:rPr>
              <a:t>Obesity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650C336F-01BB-A194-A873-6269D2BD8E25}"/>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20754026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WASPOLLED" val="1CE8B40206984978A5BFECEB2EBB21AA"/>
  <p:tag name="TPVERSION" val="5"/>
  <p:tag name="TPFULLVERSION" val="5.3.1.3337"/>
  <p:tag name="PPTVERSION" val="15"/>
  <p:tag name="TPOS" val="2"/>
</p:tagLst>
</file>

<file path=ppt/theme/theme1.xml><?xml version="1.0" encoding="utf-8"?>
<a:theme xmlns:a="http://schemas.openxmlformats.org/drawingml/2006/main" name="CME 2014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st Evidence 2016 template [Read-Only]" id="{B40EDC9A-9A79-4BBB-871A-99F24763E1CC}" vid="{51DA7DE9-6018-4F6E-B990-2788AED241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4048</TotalTime>
  <Words>950</Words>
  <Application>Microsoft Office PowerPoint</Application>
  <PresentationFormat>On-screen Show (4:3)</PresentationFormat>
  <Paragraphs>124</Paragraphs>
  <Slides>20</Slides>
  <Notes>1</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20</vt:i4>
      </vt:variant>
    </vt:vector>
  </HeadingPairs>
  <TitlesOfParts>
    <vt:vector size="29" baseType="lpstr">
      <vt:lpstr>Arial</vt:lpstr>
      <vt:lpstr>Calibri</vt:lpstr>
      <vt:lpstr>Lato-Regular</vt:lpstr>
      <vt:lpstr>Merriweather</vt:lpstr>
      <vt:lpstr>Myriad Pro</vt:lpstr>
      <vt:lpstr>Poppins</vt:lpstr>
      <vt:lpstr>Roboto</vt:lpstr>
      <vt:lpstr>Symbol</vt:lpstr>
      <vt:lpstr>CME 2014 Template</vt:lpstr>
      <vt:lpstr>Posture/Core Strength/Breathing/Sleep </vt:lpstr>
      <vt:lpstr>Posture and Wellness</vt:lpstr>
      <vt:lpstr>PowerPoint Presentation</vt:lpstr>
      <vt:lpstr>PowerPoint Presentation</vt:lpstr>
      <vt:lpstr>Types of Posture</vt:lpstr>
      <vt:lpstr>Posture and Breathing</vt:lpstr>
      <vt:lpstr>PowerPoint Presentation</vt:lpstr>
      <vt:lpstr>Posture Effect on Airway</vt:lpstr>
      <vt:lpstr>Poor Posture: Causes</vt:lpstr>
      <vt:lpstr>Normal vs Abnormal Aging</vt:lpstr>
      <vt:lpstr>Treatment of Posture</vt:lpstr>
      <vt:lpstr>Step 1</vt:lpstr>
      <vt:lpstr>Bed and Head: Pillows</vt:lpstr>
      <vt:lpstr>Bed and Head: Bed</vt:lpstr>
      <vt:lpstr>Lengthen and Strengthen </vt:lpstr>
      <vt:lpstr>Child’s Pose</vt:lpstr>
      <vt:lpstr>Chest Opener/ Shoulder Squeeze/Overhead </vt:lpstr>
      <vt:lpstr>Planks</vt:lpstr>
      <vt:lpstr>Bird Dog</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MCW</dc:creator>
  <cp:lastModifiedBy>Woodson, B. Tucker</cp:lastModifiedBy>
  <cp:revision>110</cp:revision>
  <dcterms:created xsi:type="dcterms:W3CDTF">2014-08-26T21:52:17Z</dcterms:created>
  <dcterms:modified xsi:type="dcterms:W3CDTF">2024-07-09T02:13:22Z</dcterms:modified>
</cp:coreProperties>
</file>