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2" r:id="rId4"/>
    <p:sldId id="273" r:id="rId5"/>
    <p:sldId id="274" r:id="rId6"/>
    <p:sldId id="275" r:id="rId7"/>
    <p:sldId id="271" r:id="rId8"/>
    <p:sldId id="261" r:id="rId9"/>
    <p:sldId id="260" r:id="rId10"/>
    <p:sldId id="262" r:id="rId11"/>
    <p:sldId id="276" r:id="rId12"/>
    <p:sldId id="277" r:id="rId13"/>
    <p:sldId id="278" r:id="rId14"/>
    <p:sldId id="263" r:id="rId15"/>
    <p:sldId id="279" r:id="rId16"/>
    <p:sldId id="280" r:id="rId17"/>
    <p:sldId id="281" r:id="rId18"/>
    <p:sldId id="282" r:id="rId19"/>
    <p:sldId id="283" r:id="rId20"/>
    <p:sldId id="264" r:id="rId21"/>
    <p:sldId id="265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949C"/>
    <a:srgbClr val="3DC0D2"/>
    <a:srgbClr val="B8CE48"/>
    <a:srgbClr val="333333"/>
    <a:srgbClr val="61A13D"/>
    <a:srgbClr val="967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52" autoAdjust="0"/>
    <p:restoredTop sz="94682"/>
  </p:normalViewPr>
  <p:slideViewPr>
    <p:cSldViewPr>
      <p:cViewPr>
        <p:scale>
          <a:sx n="63" d="100"/>
          <a:sy n="63" d="100"/>
        </p:scale>
        <p:origin x="790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EBF19-51DE-C849-9868-0C7E4CABCF10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0F16A-43B4-9F4F-9127-0A50A647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B8C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50926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9394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3348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917116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78C0BB-E4BE-4AC3-9766-B589BFD971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10169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50147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41339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11613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799"/>
            <a:ext cx="4040188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799"/>
            <a:ext cx="4041775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602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3351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81180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704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03055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399"/>
            <a:ext cx="5486400" cy="3432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2514600" y="6226173"/>
            <a:ext cx="4114800" cy="365125"/>
          </a:xfrm>
        </p:spPr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2790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191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943600"/>
            <a:ext cx="9144000" cy="0"/>
          </a:xfrm>
          <a:prstGeom prst="line">
            <a:avLst/>
          </a:prstGeom>
          <a:ln>
            <a:solidFill>
              <a:srgbClr val="8A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2438400" y="62261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A949C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July 28-30, 2024  |   The American Club   |   Kohler, WI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5999"/>
            <a:ext cx="1278364" cy="625475"/>
          </a:xfrm>
          <a:prstGeom prst="rect">
            <a:avLst/>
          </a:prstGeom>
        </p:spPr>
      </p:pic>
      <p:pic>
        <p:nvPicPr>
          <p:cNvPr id="13" name="Picture 7" descr="MCW logo - transparent.png"/>
          <p:cNvPicPr>
            <a:picLocks noChangeAspect="1"/>
          </p:cNvPicPr>
          <p:nvPr userDrawn="1"/>
        </p:nvPicPr>
        <p:blipFill>
          <a:blip r:embed="rId16" cstate="email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51" y="6074636"/>
            <a:ext cx="840849" cy="6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55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B8CE48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C2B7-DDA9-35C7-DFF7-A96775A22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Lifestyle and OSA Outcomes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2750-7667-A080-5EAC-709B2AE67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 Tucker Woodson MD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Professor and Chief Division of Sleep Medicine and Sleep Surgery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Department of Otolaryngology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College Wisconsin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Milwaukee WI, USA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828EF-6368-EEF7-5E50-37C3D69B86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5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649-6D99-83F2-5E2B-028E95E9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4191000" cy="1143000"/>
          </a:xfrm>
        </p:spPr>
        <p:txBody>
          <a:bodyPr/>
          <a:lstStyle/>
          <a:p>
            <a:r>
              <a:rPr lang="en-US" dirty="0"/>
              <a:t>Weight /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F04D-1A2B-8C55-6F06-7338185F6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029200"/>
            <a:ext cx="8229600" cy="6096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N=180, 6 month, Mediterranean diet</a:t>
            </a:r>
          </a:p>
          <a:p>
            <a:r>
              <a:rPr lang="en-US" dirty="0"/>
              <a:t>10% weight loss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A2371-0C8E-D6E7-D47E-053EE5C5CC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53DD3C-1049-D59C-F135-FF7030E7A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598070"/>
              </p:ext>
            </p:extLst>
          </p:nvPr>
        </p:nvGraphicFramePr>
        <p:xfrm>
          <a:off x="5562600" y="292395"/>
          <a:ext cx="3222831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19043" imgH="2389493" progId="">
                  <p:embed/>
                </p:oleObj>
              </mc:Choice>
              <mc:Fallback>
                <p:oleObj r:id="rId2" imgW="5719043" imgH="238949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62600" y="292395"/>
                        <a:ext cx="3222831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5427DB9-1576-4DFF-480B-6C80EEDEF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11124"/>
            <a:ext cx="4571999" cy="2910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8FFC1-5295-CCDF-BDE1-E2A0ADD5E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97" y="1973823"/>
            <a:ext cx="3536235" cy="29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9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49F1-B674-DD2E-2C16-91611C8C9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762002"/>
          </a:xfrm>
        </p:spPr>
        <p:txBody>
          <a:bodyPr/>
          <a:lstStyle/>
          <a:p>
            <a:r>
              <a:rPr lang="en-US" dirty="0"/>
              <a:t>17% weight loss at one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8D7EA-564E-C66D-CD69-F1813FD37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61F26D-6FFC-D394-DA84-D6892CE21956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B8CE48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Weight / Diet (GLP1 agonist)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14AEE-F366-8D3A-FC4F-EA0E3DF3C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67000"/>
            <a:ext cx="2623828" cy="877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202FA-6EB6-E729-D501-50190D751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20343"/>
            <a:ext cx="4398335" cy="32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9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49F1-B674-DD2E-2C16-91611C8C9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762002"/>
          </a:xfrm>
        </p:spPr>
        <p:txBody>
          <a:bodyPr/>
          <a:lstStyle/>
          <a:p>
            <a:r>
              <a:rPr lang="en-US" dirty="0"/>
              <a:t>17% weight loss at one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8D7EA-564E-C66D-CD69-F1813FD37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61F26D-6FFC-D394-DA84-D6892CE21956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B8CE48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Weight / Diet (GLP1 agonist)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14AEE-F366-8D3A-FC4F-EA0E3DF3C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67000"/>
            <a:ext cx="2623828" cy="8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49F1-B674-DD2E-2C16-91611C8C9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762002"/>
          </a:xfrm>
        </p:spPr>
        <p:txBody>
          <a:bodyPr/>
          <a:lstStyle/>
          <a:p>
            <a:r>
              <a:rPr lang="en-US" dirty="0"/>
              <a:t>CPAP + weight loss = no improvement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8D7EA-564E-C66D-CD69-F1813FD37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61F26D-6FFC-D394-DA84-D6892CE21956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B8CE48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Weight / Diet (GLP1 agonist)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14AEE-F366-8D3A-FC4F-EA0E3DF3C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67000"/>
            <a:ext cx="2623828" cy="87736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115F30D-EB5C-E569-6555-FD6265033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429390"/>
              </p:ext>
            </p:extLst>
          </p:nvPr>
        </p:nvGraphicFramePr>
        <p:xfrm>
          <a:off x="113414" y="2080566"/>
          <a:ext cx="6096000" cy="237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623451" imgH="9221308" progId="">
                  <p:embed/>
                </p:oleObj>
              </mc:Choice>
              <mc:Fallback>
                <p:oleObj r:id="rId3" imgW="23623451" imgH="92213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414" y="2080566"/>
                        <a:ext cx="6096000" cy="237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929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F3D5-6809-B06B-C122-A8E20E57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Exercise/Physical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96307-850F-55FE-AF57-6CF5A341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30187"/>
            <a:ext cx="8229600" cy="1461015"/>
          </a:xfrm>
        </p:spPr>
        <p:txBody>
          <a:bodyPr>
            <a:normAutofit/>
          </a:bodyPr>
          <a:lstStyle/>
          <a:p>
            <a:r>
              <a:rPr lang="en-US" sz="2400" dirty="0"/>
              <a:t>−6.65 events/h (95% CI −7.77 to −5.53; p&lt; 0.00001)</a:t>
            </a:r>
          </a:p>
          <a:p>
            <a:r>
              <a:rPr lang="en-US" sz="2400" dirty="0"/>
              <a:t>Aerobic and resistance training with larger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4366F-A2C3-4EE6-662B-63C38A8621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BE300-C996-F77B-1863-2558A1CD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242553"/>
            <a:ext cx="3658188" cy="61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7A077-9E75-3042-ABAD-B9269EC0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59228"/>
            <a:ext cx="4953588" cy="22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1BDC-9A03-234C-AABB-CA754793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(yoga)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B8E7A-4493-2710-0146-77DF1F39D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21920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Asanas (postures), pranayama (breathing techniques), and dhyana (meditation) for at least 45 min/day </a:t>
            </a:r>
          </a:p>
          <a:p>
            <a:r>
              <a:rPr lang="en-US" dirty="0"/>
              <a:t>45-60 focused exercise and weekly counseling</a:t>
            </a:r>
          </a:p>
          <a:p>
            <a:r>
              <a:rPr lang="en-US" dirty="0"/>
              <a:t>No weight loss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FA9FB-C767-30DC-AF7A-F5F346EEE4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FEE28-A7DE-C0C3-1746-5439E576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36291"/>
            <a:ext cx="3886200" cy="140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E6F20-E90D-84BE-FA9E-E35A1A5F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9" y="1688784"/>
            <a:ext cx="4691061" cy="21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E6D6-9D74-5F9E-8642-EE0CF307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37F5-7E7F-23F8-52A2-2B6C72B7B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2"/>
            <a:ext cx="8229600" cy="1143000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TimesNewRomanPSMT"/>
              </a:rPr>
              <a:t>30 breaths each day for 6 w using an inspiratory threshold training device (K3 series, </a:t>
            </a:r>
            <a:r>
              <a:rPr lang="en-US" sz="1800" b="0" i="0" u="none" strike="noStrike" baseline="0" dirty="0" err="1">
                <a:latin typeface="TimesNewRomanPSMT"/>
              </a:rPr>
              <a:t>POWERbreathe</a:t>
            </a:r>
            <a:r>
              <a:rPr lang="en-US" sz="1800" b="0" i="0" u="none" strike="noStrike" baseline="0" dirty="0">
                <a:latin typeface="TimesNewRomanPSMT"/>
              </a:rPr>
              <a:t>, Warwickshire, UK</a:t>
            </a:r>
          </a:p>
          <a:p>
            <a:pPr algn="l"/>
            <a:r>
              <a:rPr lang="en-US" sz="1800" dirty="0">
                <a:latin typeface="TimesNewRomanPSMT"/>
              </a:rPr>
              <a:t>Treatment group ~75%Pimax   Placebo ~15%PImax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1CD3C-7DAB-89E2-D051-5B838D934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936C6-60C7-DBFE-E221-FA62CD6A3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882771"/>
            <a:ext cx="4343400" cy="209361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C6071F4-EB92-84E3-4B9D-5538D2D80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693987"/>
              </p:ext>
            </p:extLst>
          </p:nvPr>
        </p:nvGraphicFramePr>
        <p:xfrm>
          <a:off x="1524000" y="405448"/>
          <a:ext cx="60960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763171" imgH="3137223" progId="">
                  <p:embed/>
                </p:oleObj>
              </mc:Choice>
              <mc:Fallback>
                <p:oleObj r:id="rId3" imgW="16763171" imgH="313722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405448"/>
                        <a:ext cx="6096000" cy="114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461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F305-0757-7398-B908-70DAECE8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Myofunctional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840F-F992-405D-2016-D319D87D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2"/>
            <a:ext cx="8229600" cy="1143000"/>
          </a:xfrm>
        </p:spPr>
        <p:txBody>
          <a:bodyPr/>
          <a:lstStyle/>
          <a:p>
            <a:r>
              <a:rPr lang="en-US" sz="1800" b="0" i="0" u="none" strike="noStrike" baseline="0" dirty="0">
                <a:latin typeface="SourceSansPro-Regular"/>
              </a:rPr>
              <a:t>Myofunctional therapy teaches people to do daily exercises to strengthen their tongue and throat muscles</a:t>
            </a:r>
          </a:p>
          <a:p>
            <a:r>
              <a:rPr lang="en-US" sz="1800" dirty="0">
                <a:latin typeface="SourceSansPro-Regular"/>
              </a:rPr>
              <a:t>Compared to sham low quality evidence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3401D-7494-D320-F10B-F040C3486E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245F8-4397-F562-66A4-E62DE487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96" y="2875525"/>
            <a:ext cx="8153400" cy="1706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10A72-C45A-9C6C-0A0B-18A94C63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67453"/>
            <a:ext cx="3429000" cy="1541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8ABD1A-7C5B-0E56-D6B9-8FF16053A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98" y="1454146"/>
            <a:ext cx="4723605" cy="10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C601-6B98-AD94-2CE9-F7080516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Myofunctional Therapy App for Severe Apnea–Hypopnea Sleep Obstructive Syndrome: Pilot Randomized Controlled Trial</a:t>
            </a:r>
            <a:br>
              <a:rPr lang="en-US" sz="2800" b="1" i="0" dirty="0">
                <a:solidFill>
                  <a:srgbClr val="1A254C"/>
                </a:solidFill>
                <a:effectLst/>
                <a:latin typeface="Roboto" panose="02000000000000000000" pitchFamily="2" charset="0"/>
              </a:rPr>
            </a:br>
            <a:endParaRPr lang="en-US" sz="2800" dirty="0"/>
          </a:p>
        </p:txBody>
      </p:sp>
      <p:pic>
        <p:nvPicPr>
          <p:cNvPr id="6" name="mhealth_v8i11e23123_app6 (1)">
            <a:hlinkClick r:id="" action="ppaction://media"/>
            <a:extLst>
              <a:ext uri="{FF2B5EF4-FFF2-40B4-BE49-F238E27FC236}">
                <a16:creationId xmlns:a16="http://schemas.microsoft.com/office/drawing/2014/main" id="{9725320D-2CDC-5708-7F2B-410E436E56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1371600"/>
            <a:ext cx="2243137" cy="3962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F4FD0-8DD4-DAFE-C58A-6197B66E4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E0841E-606A-6C77-6A92-27897B5BE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441971"/>
              </p:ext>
            </p:extLst>
          </p:nvPr>
        </p:nvGraphicFramePr>
        <p:xfrm>
          <a:off x="1054100" y="1476072"/>
          <a:ext cx="3060700" cy="3221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8547598" imgH="19528259" progId="">
                  <p:embed/>
                </p:oleObj>
              </mc:Choice>
              <mc:Fallback>
                <p:oleObj r:id="rId5" imgW="18547598" imgH="1952825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4100" y="1476072"/>
                        <a:ext cx="3060700" cy="3221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C2B72A-0341-F5B7-9381-EFFF9C613605}"/>
              </a:ext>
            </a:extLst>
          </p:cNvPr>
          <p:cNvSpPr txBox="1"/>
          <p:nvPr/>
        </p:nvSpPr>
        <p:spPr>
          <a:xfrm>
            <a:off x="838200" y="5181600"/>
            <a:ext cx="24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O'Connor-Reina, C et al</a:t>
            </a:r>
          </a:p>
        </p:txBody>
      </p:sp>
    </p:spTree>
    <p:extLst>
      <p:ext uri="{BB962C8B-B14F-4D97-AF65-F5344CB8AC3E}">
        <p14:creationId xmlns:p14="http://schemas.microsoft.com/office/powerpoint/2010/main" val="41385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393B-99F7-93DC-BBC8-31CD063E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Strengthening and 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9065-3BD5-CBBE-8CEE-51BDDCF3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066802"/>
          </a:xfrm>
        </p:spPr>
        <p:txBody>
          <a:bodyPr/>
          <a:lstStyle/>
          <a:p>
            <a:r>
              <a:rPr lang="en-US" dirty="0"/>
              <a:t>Small insignificant change AHI (n=18)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70BA5-B3CC-D7EC-7AE2-BF71E5320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CC77441-F401-F8B8-1CE9-F4EAEE9B3A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569715"/>
              </p:ext>
            </p:extLst>
          </p:nvPr>
        </p:nvGraphicFramePr>
        <p:xfrm>
          <a:off x="5562600" y="1551243"/>
          <a:ext cx="3337315" cy="3018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288313" imgH="8400427" progId="">
                  <p:embed/>
                </p:oleObj>
              </mc:Choice>
              <mc:Fallback>
                <p:oleObj r:id="rId2" imgW="9288313" imgH="840042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62600" y="1551243"/>
                        <a:ext cx="3337315" cy="3018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F3BED9-B2BC-7C55-B76B-2655C511DC87}"/>
              </a:ext>
            </a:extLst>
          </p:cNvPr>
          <p:cNvSpPr txBox="1"/>
          <p:nvPr/>
        </p:nvSpPr>
        <p:spPr>
          <a:xfrm>
            <a:off x="5943600" y="1237314"/>
            <a:ext cx="1833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Anecdotal report </a:t>
            </a:r>
          </a:p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308695A-8615-E734-7704-613FB4F23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25849"/>
              </p:ext>
            </p:extLst>
          </p:nvPr>
        </p:nvGraphicFramePr>
        <p:xfrm>
          <a:off x="152400" y="2362200"/>
          <a:ext cx="5065798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205962" imgH="3239885" progId="">
                  <p:embed/>
                </p:oleObj>
              </mc:Choice>
              <mc:Fallback>
                <p:oleObj r:id="rId4" imgW="8205962" imgH="323988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2362200"/>
                        <a:ext cx="5065798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E3C1BC4-5AD4-5D49-6781-34DFD80B4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9275"/>
            <a:ext cx="4038600" cy="10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1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2F94-0E12-8AAB-4474-64AF3FCD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Apnea and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1856C-05D6-8A23-61A9-03228FC90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Obstructive sleep apnea has strong associations with multiple disease outcomes</a:t>
            </a:r>
          </a:p>
          <a:p>
            <a:pPr lvl="1"/>
            <a:r>
              <a:rPr lang="en-US" dirty="0"/>
              <a:t>Snoring </a:t>
            </a:r>
          </a:p>
          <a:p>
            <a:pPr lvl="1"/>
            <a:r>
              <a:rPr lang="en-US" dirty="0" err="1"/>
              <a:t>Qol</a:t>
            </a:r>
            <a:endParaRPr lang="en-US" dirty="0"/>
          </a:p>
          <a:p>
            <a:pPr lvl="1"/>
            <a:r>
              <a:rPr lang="en-US" dirty="0"/>
              <a:t>Medical morbidity</a:t>
            </a:r>
          </a:p>
          <a:p>
            <a:pPr lvl="2"/>
            <a:r>
              <a:rPr lang="en-US" dirty="0"/>
              <a:t>HTN</a:t>
            </a:r>
          </a:p>
          <a:p>
            <a:pPr lvl="2"/>
            <a:r>
              <a:rPr lang="en-US" dirty="0"/>
              <a:t>Stroke </a:t>
            </a:r>
          </a:p>
          <a:p>
            <a:pPr lvl="2"/>
            <a:r>
              <a:rPr lang="en-US" dirty="0"/>
              <a:t>Diabetes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1C260-DA72-8F44-F59F-AE2A5C11D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91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E41D-FEE3-B8F9-FC62-16A9662F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64" y="236684"/>
            <a:ext cx="8229600" cy="1143000"/>
          </a:xfrm>
        </p:spPr>
        <p:txBody>
          <a:bodyPr/>
          <a:lstStyle/>
          <a:p>
            <a:r>
              <a:rPr lang="en-US" dirty="0"/>
              <a:t>Alcohol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2246-C617-E2AC-FBA7-5EC07D37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9144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Effect on health, snoring, AHI, sleep</a:t>
            </a:r>
          </a:p>
          <a:p>
            <a:r>
              <a:rPr lang="en-US" dirty="0"/>
              <a:t>No change </a:t>
            </a:r>
            <a:r>
              <a:rPr lang="en-US" dirty="0" err="1"/>
              <a:t>GGemg</a:t>
            </a:r>
            <a:r>
              <a:rPr lang="en-US" dirty="0"/>
              <a:t> but  may be </a:t>
            </a:r>
            <a:r>
              <a:rPr lang="en-US" dirty="0" err="1"/>
              <a:t>Rnasal</a:t>
            </a:r>
            <a:r>
              <a:rPr lang="en-US" dirty="0"/>
              <a:t> or arousal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FBC71-48BD-7718-0DE7-2A227DEC72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AE0A3-0986-F16F-4BF2-14A91D97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3858412" cy="1236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0AF5D-6FD1-A3FF-BF31-D49AD6F9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62200"/>
            <a:ext cx="3958572" cy="2458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94224-4D20-1A72-2EBA-66A647FE6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64" y="1194129"/>
            <a:ext cx="3352800" cy="1131126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F00BD5E-483F-7F4B-57DC-48865E071F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226015"/>
              </p:ext>
            </p:extLst>
          </p:nvPr>
        </p:nvGraphicFramePr>
        <p:xfrm>
          <a:off x="479134" y="2994753"/>
          <a:ext cx="3788067" cy="1236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6134080" imgH="5263203" progId="">
                  <p:embed/>
                </p:oleObj>
              </mc:Choice>
              <mc:Fallback>
                <p:oleObj r:id="rId5" imgW="16134080" imgH="526320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134" y="2994753"/>
                        <a:ext cx="3788067" cy="1236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846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22AF-0657-EBB9-53A4-46D1508F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992A-463E-6D38-9A13-DAD3B8A3F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OSA treatment has effects on OSA outcomes</a:t>
            </a:r>
          </a:p>
          <a:p>
            <a:r>
              <a:rPr lang="en-US" dirty="0"/>
              <a:t>Wellness has greater impact on health in OSA patients than OSA treatment alone</a:t>
            </a:r>
          </a:p>
          <a:p>
            <a:r>
              <a:rPr lang="en-US" dirty="0"/>
              <a:t>Rank</a:t>
            </a:r>
          </a:p>
          <a:p>
            <a:pPr lvl="1"/>
            <a:r>
              <a:rPr lang="en-US" dirty="0"/>
              <a:t>Obesity ++++++++</a:t>
            </a:r>
          </a:p>
          <a:p>
            <a:pPr lvl="1"/>
            <a:r>
              <a:rPr lang="en-US" dirty="0"/>
              <a:t>Exercise +++</a:t>
            </a:r>
          </a:p>
          <a:p>
            <a:pPr lvl="1"/>
            <a:r>
              <a:rPr lang="en-US" dirty="0"/>
              <a:t>Others +/-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3B378-5C83-910D-351B-8F77627D2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8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ACF0E-2D43-5166-6606-B8ACA245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Sleep Apnea Treatment and Wellness (Hypertension)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074B-A4FA-6556-6CD8-4560A5AD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914402"/>
          </a:xfrm>
        </p:spPr>
        <p:txBody>
          <a:bodyPr/>
          <a:lstStyle/>
          <a:p>
            <a:r>
              <a:rPr lang="en-US" dirty="0"/>
              <a:t>No effect on non-sleepy HTN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41D80-0566-CCD3-3B9C-56C9B05AC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34DAA-BF35-5711-346C-79AC04F5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86586"/>
            <a:ext cx="4667250" cy="3279689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A80CBA-4482-7D82-A860-5BC2AE0F9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91068"/>
              </p:ext>
            </p:extLst>
          </p:nvPr>
        </p:nvGraphicFramePr>
        <p:xfrm>
          <a:off x="5410200" y="2514600"/>
          <a:ext cx="356278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36816" imgH="1748167" progId="">
                  <p:embed/>
                </p:oleObj>
              </mc:Choice>
              <mc:Fallback>
                <p:oleObj r:id="rId3" imgW="5836816" imgH="174816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10200" y="2514600"/>
                        <a:ext cx="3562785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24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1E1C-BE5E-E87B-BFA4-4F733E0D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Sleep Apnea Treatment and Wellness (major Cardiovascular)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72513-E8C9-7478-BD22-F2A2DB89F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0668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N=2717, age 61Y, BMI 29, AHI 29 events/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No significant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97BAB-6256-B4AC-155A-8BDC4EC372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7706459-590D-0359-54FA-408269DE84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464292"/>
              </p:ext>
            </p:extLst>
          </p:nvPr>
        </p:nvGraphicFramePr>
        <p:xfrm>
          <a:off x="5105400" y="2923356"/>
          <a:ext cx="382587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361162" imgH="1070264" progId="">
                  <p:embed/>
                </p:oleObj>
              </mc:Choice>
              <mc:Fallback>
                <p:oleObj r:id="rId2" imgW="5361162" imgH="107026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05400" y="2923356"/>
                        <a:ext cx="3825870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717F01E-116C-A2EA-8682-23BEED0AB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63" y="1524000"/>
            <a:ext cx="4342074" cy="32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1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74BB-F085-ECC6-16A9-3DB266EB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Sleep Apnea Treatment and Wellness (The </a:t>
            </a:r>
            <a:r>
              <a:rPr lang="en-US" dirty="0" err="1"/>
              <a:t>Interapnea</a:t>
            </a:r>
            <a:r>
              <a:rPr lang="en-US" dirty="0"/>
              <a:t> Trial)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5811D-C015-25BE-A0A5-F0AE12CF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6858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N=89 fu at 6 month, weight loss, exercise. diet, </a:t>
            </a:r>
            <a:r>
              <a:rPr lang="en-US" dirty="0" err="1"/>
              <a:t>Etoh</a:t>
            </a:r>
            <a:r>
              <a:rPr lang="en-US" dirty="0"/>
              <a:t>, smoking cessation </a:t>
            </a:r>
          </a:p>
          <a:p>
            <a:r>
              <a:rPr lang="en-US" dirty="0"/>
              <a:t>All on CPAP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D7C1E-6A6E-6C75-CC61-DF8D64360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8FC7A-1CE6-404C-7F2B-526B73B8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397" y="1600200"/>
            <a:ext cx="3003403" cy="83820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8ABC45B-85FB-6640-EC16-D32C52A4DA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274564"/>
              </p:ext>
            </p:extLst>
          </p:nvPr>
        </p:nvGraphicFramePr>
        <p:xfrm>
          <a:off x="609600" y="1520595"/>
          <a:ext cx="4724400" cy="348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359017" imgH="11332741" progId="">
                  <p:embed/>
                </p:oleObj>
              </mc:Choice>
              <mc:Fallback>
                <p:oleObj r:id="rId3" imgW="15359017" imgH="1133274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520595"/>
                        <a:ext cx="4724400" cy="3486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C8C2491-8A78-0207-949F-A8D2DF77F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048000"/>
            <a:ext cx="3429000" cy="16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2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87B2-5C98-9A7F-CE2F-55E135CF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Sleep Apnea Treatment and Wellness (The </a:t>
            </a:r>
            <a:r>
              <a:rPr lang="en-US" dirty="0" err="1"/>
              <a:t>Interapnea</a:t>
            </a:r>
            <a:r>
              <a:rPr lang="en-US" dirty="0"/>
              <a:t> Trial)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E35F-F630-0BAB-E8FE-91E0AB74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066802"/>
          </a:xfrm>
        </p:spPr>
        <p:txBody>
          <a:bodyPr/>
          <a:lstStyle/>
          <a:p>
            <a:r>
              <a:rPr lang="en-US" dirty="0"/>
              <a:t>7% weight loss, 9 km/day, 45% no longer required CPAP, (study ended in Covid)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FAF19-4A5C-BD08-24D7-72E316785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F3D2F62-EDF9-7F9D-B9E9-9CF49F656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354252"/>
              </p:ext>
            </p:extLst>
          </p:nvPr>
        </p:nvGraphicFramePr>
        <p:xfrm>
          <a:off x="762000" y="1752600"/>
          <a:ext cx="310711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453430" imgH="10673126" progId="">
                  <p:embed/>
                </p:oleObj>
              </mc:Choice>
              <mc:Fallback>
                <p:oleObj r:id="rId2" imgW="11453430" imgH="1067312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000" y="1752600"/>
                        <a:ext cx="3107115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CFFA5B1-A45C-614A-1B8B-233210C1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397" y="1600200"/>
            <a:ext cx="3003403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0261-7AE8-4A3B-BDD7-A3B3B050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Wellness and Sleep Apnea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5534E-D15A-5676-48B8-41AD33FAC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Deliberate activities, choices and lifestyle to attain better physical and mental health outcomes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444FD-B5A2-8CEF-19E0-C73281473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5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F797-0B57-DA6E-7085-46C4C287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and 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E59C-B74A-3C24-EDEF-47DAEACD1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 management</a:t>
            </a:r>
          </a:p>
          <a:p>
            <a:r>
              <a:rPr lang="en-US" dirty="0"/>
              <a:t>Diet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Alcohol </a:t>
            </a:r>
          </a:p>
          <a:p>
            <a:r>
              <a:rPr lang="en-US" dirty="0"/>
              <a:t>smoking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DB4F5-440F-4B5B-D71A-4AE62EB62B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375D-9172-FEF6-6557-CE8B5ED5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DF669-BD7D-B3DF-80CF-B18766BDD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OSA not  really very important disease</a:t>
            </a:r>
          </a:p>
          <a:p>
            <a:endParaRPr lang="en-US" dirty="0"/>
          </a:p>
          <a:p>
            <a:r>
              <a:rPr lang="en-US" dirty="0"/>
              <a:t>OSA important but treatment with CPAP is ineffective</a:t>
            </a:r>
          </a:p>
          <a:p>
            <a:endParaRPr lang="en-US" dirty="0"/>
          </a:p>
          <a:p>
            <a:r>
              <a:rPr lang="en-US" dirty="0"/>
              <a:t>Patient selection is bad</a:t>
            </a:r>
          </a:p>
          <a:p>
            <a:endParaRPr lang="en-US" dirty="0"/>
          </a:p>
          <a:p>
            <a:r>
              <a:rPr lang="en-US" dirty="0"/>
              <a:t>Treating a single metric (AHI) in a multifactorial disorder is meaningless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F2CEF-3D5B-F253-03EB-B0A59BBE5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July 28-30, 2024   |   The American Club   |   Kohler,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79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1CE8B40206984978A5BFECEB2EBB21AA"/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CME 2014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 Evidence 2016 template [Read-Only]" id="{B40EDC9A-9A79-4BBB-871A-99F24763E1CC}" vid="{51DA7DE9-6018-4F6E-B990-2788AED241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4208</TotalTime>
  <Words>728</Words>
  <Application>Microsoft Office PowerPoint</Application>
  <PresentationFormat>On-screen Show (4:3)</PresentationFormat>
  <Paragraphs>97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Myriad Pro</vt:lpstr>
      <vt:lpstr>Roboto</vt:lpstr>
      <vt:lpstr>SourceSansPro-Regular</vt:lpstr>
      <vt:lpstr>TimesNewRomanPSMT</vt:lpstr>
      <vt:lpstr>CME 2014 Template</vt:lpstr>
      <vt:lpstr>Lifestyle and OSA Outcomes </vt:lpstr>
      <vt:lpstr>Sleep Apnea and Wellness</vt:lpstr>
      <vt:lpstr>Sleep Apnea Treatment and Wellness (Hypertension)</vt:lpstr>
      <vt:lpstr>Sleep Apnea Treatment and Wellness (major Cardiovascular)</vt:lpstr>
      <vt:lpstr>Sleep Apnea Treatment and Wellness (The Interapnea Trial)</vt:lpstr>
      <vt:lpstr>Sleep Apnea Treatment and Wellness (The Interapnea Trial)</vt:lpstr>
      <vt:lpstr>Wellness and Sleep Apnea</vt:lpstr>
      <vt:lpstr>Lifestyle and OSA</vt:lpstr>
      <vt:lpstr>Conclusion</vt:lpstr>
      <vt:lpstr>Weight / Diet</vt:lpstr>
      <vt:lpstr>PowerPoint Presentation</vt:lpstr>
      <vt:lpstr>PowerPoint Presentation</vt:lpstr>
      <vt:lpstr>PowerPoint Presentation</vt:lpstr>
      <vt:lpstr>Exercise/Physical Activity</vt:lpstr>
      <vt:lpstr>Exercise (yoga)</vt:lpstr>
      <vt:lpstr>PowerPoint Presentation</vt:lpstr>
      <vt:lpstr>Myofunctional Therapy </vt:lpstr>
      <vt:lpstr>Myofunctional Therapy App for Severe Apnea–Hypopnea Sleep Obstructive Syndrome: Pilot Randomized Controlled Trial </vt:lpstr>
      <vt:lpstr>Muscle Strengthening and OSA</vt:lpstr>
      <vt:lpstr>Alcohol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MCW</dc:creator>
  <cp:lastModifiedBy>Woodson, B. Tucker</cp:lastModifiedBy>
  <cp:revision>108</cp:revision>
  <dcterms:created xsi:type="dcterms:W3CDTF">2014-08-26T21:52:17Z</dcterms:created>
  <dcterms:modified xsi:type="dcterms:W3CDTF">2024-07-08T04:42:56Z</dcterms:modified>
</cp:coreProperties>
</file>