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47"/>
  </p:notesMasterIdLst>
  <p:handoutMasterIdLst>
    <p:handoutMasterId r:id="rId48"/>
  </p:handoutMasterIdLst>
  <p:sldIdLst>
    <p:sldId id="381" r:id="rId3"/>
    <p:sldId id="377" r:id="rId4"/>
    <p:sldId id="405" r:id="rId5"/>
    <p:sldId id="401" r:id="rId6"/>
    <p:sldId id="398" r:id="rId7"/>
    <p:sldId id="378" r:id="rId8"/>
    <p:sldId id="363" r:id="rId9"/>
    <p:sldId id="364" r:id="rId10"/>
    <p:sldId id="365" r:id="rId11"/>
    <p:sldId id="366" r:id="rId12"/>
    <p:sldId id="367" r:id="rId13"/>
    <p:sldId id="370" r:id="rId14"/>
    <p:sldId id="393" r:id="rId15"/>
    <p:sldId id="368" r:id="rId16"/>
    <p:sldId id="380" r:id="rId17"/>
    <p:sldId id="371" r:id="rId18"/>
    <p:sldId id="372" r:id="rId19"/>
    <p:sldId id="373" r:id="rId20"/>
    <p:sldId id="375" r:id="rId21"/>
    <p:sldId id="275" r:id="rId22"/>
    <p:sldId id="382" r:id="rId23"/>
    <p:sldId id="383" r:id="rId24"/>
    <p:sldId id="384" r:id="rId25"/>
    <p:sldId id="391" r:id="rId26"/>
    <p:sldId id="351" r:id="rId27"/>
    <p:sldId id="403" r:id="rId28"/>
    <p:sldId id="332" r:id="rId29"/>
    <p:sldId id="333" r:id="rId30"/>
    <p:sldId id="334" r:id="rId31"/>
    <p:sldId id="386" r:id="rId32"/>
    <p:sldId id="387" r:id="rId33"/>
    <p:sldId id="388" r:id="rId34"/>
    <p:sldId id="338" r:id="rId35"/>
    <p:sldId id="389" r:id="rId36"/>
    <p:sldId id="390" r:id="rId37"/>
    <p:sldId id="347" r:id="rId38"/>
    <p:sldId id="299" r:id="rId39"/>
    <p:sldId id="292" r:id="rId40"/>
    <p:sldId id="392" r:id="rId41"/>
    <p:sldId id="355" r:id="rId42"/>
    <p:sldId id="394" r:id="rId43"/>
    <p:sldId id="395" r:id="rId44"/>
    <p:sldId id="396" r:id="rId45"/>
    <p:sldId id="404" r:id="rId46"/>
  </p:sldIdLst>
  <p:sldSz cx="24384000" cy="137160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680"/>
    <a:srgbClr val="1D7EA3"/>
    <a:srgbClr val="2BA6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2078" autoAdjust="0"/>
  </p:normalViewPr>
  <p:slideViewPr>
    <p:cSldViewPr showGuides="1">
      <p:cViewPr varScale="1">
        <p:scale>
          <a:sx n="19" d="100"/>
          <a:sy n="19" d="100"/>
        </p:scale>
        <p:origin x="1688" y="64"/>
      </p:cViewPr>
      <p:guideLst>
        <p:guide orient="horz" pos="4320"/>
        <p:guide pos="7680"/>
      </p:guideLst>
    </p:cSldViewPr>
  </p:slideViewPr>
  <p:outlineViewPr>
    <p:cViewPr>
      <p:scale>
        <a:sx n="33" d="100"/>
        <a:sy n="33" d="100"/>
      </p:scale>
      <p:origin x="0" y="-2268"/>
    </p:cViewPr>
  </p:outlineViewPr>
  <p:notesTextViewPr>
    <p:cViewPr>
      <p:scale>
        <a:sx n="1" d="1"/>
        <a:sy n="1" d="1"/>
      </p:scale>
      <p:origin x="0" y="0"/>
    </p:cViewPr>
  </p:notesTextViewPr>
  <p:sorterViewPr>
    <p:cViewPr>
      <p:scale>
        <a:sx n="100" d="100"/>
        <a:sy n="100" d="100"/>
      </p:scale>
      <p:origin x="0" y="-5585"/>
    </p:cViewPr>
  </p:sorterViewPr>
  <p:notesViewPr>
    <p:cSldViewPr>
      <p:cViewPr>
        <p:scale>
          <a:sx n="70" d="100"/>
          <a:sy n="70" d="100"/>
        </p:scale>
        <p:origin x="2188" y="-40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932258295084147E-2"/>
          <c:y val="0.13425871766029246"/>
          <c:w val="0.98198300000000005"/>
          <c:h val="0.82335568053993247"/>
        </c:manualLayout>
      </c:layout>
      <c:barChart>
        <c:barDir val="col"/>
        <c:grouping val="clustered"/>
        <c:varyColors val="0"/>
        <c:ser>
          <c:idx val="0"/>
          <c:order val="0"/>
          <c:tx>
            <c:strRef>
              <c:f>Sheet1!$B$1</c:f>
              <c:strCache>
                <c:ptCount val="1"/>
                <c:pt idx="0">
                  <c:v>National</c:v>
                </c:pt>
              </c:strCache>
            </c:strRef>
          </c:tx>
          <c:spPr>
            <a:solidFill>
              <a:srgbClr val="ADC33F"/>
            </a:solidFill>
            <a:ln w="9525" cap="flat">
              <a:solidFill>
                <a:srgbClr val="F9F9F9"/>
              </a:solidFill>
              <a:prstDash val="solid"/>
              <a:round/>
            </a:ln>
            <a:effectLst/>
          </c:spPr>
          <c:invertIfNegative val="0"/>
          <c:dLbls>
            <c:numFmt formatCode="0%" sourceLinked="0"/>
            <c:spPr>
              <a:noFill/>
              <a:ln>
                <a:noFill/>
              </a:ln>
              <a:effectLst/>
            </c:spPr>
            <c:txPr>
              <a:bodyPr/>
              <a:lstStyle/>
              <a:p>
                <a:pPr>
                  <a:defRPr sz="3200" b="0" i="0" u="none" strike="noStrike">
                    <a:solidFill>
                      <a:srgbClr val="000000"/>
                    </a:solidFill>
                    <a:latin typeface="Helvetica Neue Medium"/>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 ACEs</c:v>
                </c:pt>
                <c:pt idx="1">
                  <c:v>1 ACE</c:v>
                </c:pt>
                <c:pt idx="2">
                  <c:v>2 - 3 ACEs</c:v>
                </c:pt>
                <c:pt idx="3">
                  <c:v>4+ ACEs</c:v>
                </c:pt>
              </c:strCache>
            </c:strRef>
          </c:cat>
          <c:val>
            <c:numRef>
              <c:f>Sheet1!$B$2:$B$5</c:f>
              <c:numCache>
                <c:formatCode>General</c:formatCode>
                <c:ptCount val="4"/>
                <c:pt idx="0">
                  <c:v>0.39</c:v>
                </c:pt>
                <c:pt idx="1">
                  <c:v>0.24</c:v>
                </c:pt>
                <c:pt idx="2">
                  <c:v>0.22</c:v>
                </c:pt>
                <c:pt idx="3">
                  <c:v>0.16</c:v>
                </c:pt>
              </c:numCache>
            </c:numRef>
          </c:val>
          <c:extLst>
            <c:ext xmlns:c16="http://schemas.microsoft.com/office/drawing/2014/chart" uri="{C3380CC4-5D6E-409C-BE32-E72D297353CC}">
              <c16:uniqueId val="{00000000-2C9D-4AA3-8429-166EB81B1C4B}"/>
            </c:ext>
          </c:extLst>
        </c:ser>
        <c:ser>
          <c:idx val="1"/>
          <c:order val="1"/>
          <c:tx>
            <c:strRef>
              <c:f>Sheet1!$C$1</c:f>
              <c:strCache>
                <c:ptCount val="1"/>
                <c:pt idx="0">
                  <c:v>Wisconsin</c:v>
                </c:pt>
              </c:strCache>
            </c:strRef>
          </c:tx>
          <c:spPr>
            <a:solidFill>
              <a:srgbClr val="1D7EA3"/>
            </a:solidFill>
            <a:ln w="9525" cap="flat">
              <a:solidFill>
                <a:srgbClr val="F9F9F9"/>
              </a:solidFill>
              <a:prstDash val="solid"/>
              <a:round/>
            </a:ln>
            <a:effectLst/>
          </c:spPr>
          <c:invertIfNegative val="0"/>
          <c:dLbls>
            <c:numFmt formatCode="0%" sourceLinked="0"/>
            <c:spPr>
              <a:noFill/>
              <a:ln>
                <a:noFill/>
              </a:ln>
              <a:effectLst/>
            </c:spPr>
            <c:txPr>
              <a:bodyPr/>
              <a:lstStyle/>
              <a:p>
                <a:pPr>
                  <a:defRPr sz="3200" b="0" i="0" u="none" strike="noStrike">
                    <a:solidFill>
                      <a:srgbClr val="000000"/>
                    </a:solidFill>
                    <a:latin typeface="Helvetica Neue Medium"/>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 ACEs</c:v>
                </c:pt>
                <c:pt idx="1">
                  <c:v>1 ACE</c:v>
                </c:pt>
                <c:pt idx="2">
                  <c:v>2 - 3 ACEs</c:v>
                </c:pt>
                <c:pt idx="3">
                  <c:v>4+ ACEs</c:v>
                </c:pt>
              </c:strCache>
            </c:strRef>
          </c:cat>
          <c:val>
            <c:numRef>
              <c:f>Sheet1!$C$2:$C$5</c:f>
              <c:numCache>
                <c:formatCode>General</c:formatCode>
                <c:ptCount val="4"/>
                <c:pt idx="0">
                  <c:v>0.4</c:v>
                </c:pt>
                <c:pt idx="1">
                  <c:v>0.23</c:v>
                </c:pt>
                <c:pt idx="2">
                  <c:v>0.21</c:v>
                </c:pt>
                <c:pt idx="3">
                  <c:v>0.16</c:v>
                </c:pt>
              </c:numCache>
            </c:numRef>
          </c:val>
          <c:extLst>
            <c:ext xmlns:c16="http://schemas.microsoft.com/office/drawing/2014/chart" uri="{C3380CC4-5D6E-409C-BE32-E72D297353CC}">
              <c16:uniqueId val="{00000001-2C9D-4AA3-8429-166EB81B1C4B}"/>
            </c:ext>
          </c:extLst>
        </c:ser>
        <c:ser>
          <c:idx val="2"/>
          <c:order val="2"/>
          <c:tx>
            <c:strRef>
              <c:f>Sheet1!$D$1</c:f>
              <c:strCache>
                <c:ptCount val="1"/>
                <c:pt idx="0">
                  <c:v>CV adults</c:v>
                </c:pt>
              </c:strCache>
            </c:strRef>
          </c:tx>
          <c:spPr>
            <a:solidFill>
              <a:srgbClr val="54ADDE"/>
            </a:solidFill>
            <a:ln w="9525" cap="flat">
              <a:solidFill>
                <a:srgbClr val="F9F9F9"/>
              </a:solidFill>
              <a:prstDash val="solid"/>
              <a:round/>
            </a:ln>
            <a:effectLst/>
          </c:spPr>
          <c:invertIfNegative val="0"/>
          <c:dLbls>
            <c:numFmt formatCode="0%" sourceLinked="0"/>
            <c:spPr>
              <a:noFill/>
              <a:ln>
                <a:noFill/>
              </a:ln>
              <a:effectLst/>
            </c:spPr>
            <c:txPr>
              <a:bodyPr/>
              <a:lstStyle/>
              <a:p>
                <a:pPr>
                  <a:defRPr sz="3200" b="0" i="0" u="none" strike="noStrike">
                    <a:solidFill>
                      <a:srgbClr val="000000"/>
                    </a:solidFill>
                    <a:latin typeface="Helvetica Neue Medium"/>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 ACEs</c:v>
                </c:pt>
                <c:pt idx="1">
                  <c:v>1 ACE</c:v>
                </c:pt>
                <c:pt idx="2">
                  <c:v>2 - 3 ACEs</c:v>
                </c:pt>
                <c:pt idx="3">
                  <c:v>4+ ACEs</c:v>
                </c:pt>
              </c:strCache>
            </c:strRef>
          </c:cat>
          <c:val>
            <c:numRef>
              <c:f>Sheet1!$D$2:$D$5</c:f>
              <c:numCache>
                <c:formatCode>General</c:formatCode>
                <c:ptCount val="4"/>
                <c:pt idx="0">
                  <c:v>0.46</c:v>
                </c:pt>
                <c:pt idx="1">
                  <c:v>0.19</c:v>
                </c:pt>
                <c:pt idx="2">
                  <c:v>0.19</c:v>
                </c:pt>
                <c:pt idx="3">
                  <c:v>0.16</c:v>
                </c:pt>
              </c:numCache>
            </c:numRef>
          </c:val>
          <c:extLst>
            <c:ext xmlns:c16="http://schemas.microsoft.com/office/drawing/2014/chart" uri="{C3380CC4-5D6E-409C-BE32-E72D297353CC}">
              <c16:uniqueId val="{00000002-2C9D-4AA3-8429-166EB81B1C4B}"/>
            </c:ext>
          </c:extLst>
        </c:ser>
        <c:dLbls>
          <c:showLegendKey val="0"/>
          <c:showVal val="0"/>
          <c:showCatName val="0"/>
          <c:showSerName val="0"/>
          <c:showPercent val="0"/>
          <c:showBubbleSize val="0"/>
        </c:dLbls>
        <c:gapWidth val="150"/>
        <c:axId val="125420288"/>
        <c:axId val="125421824"/>
      </c:barChart>
      <c:catAx>
        <c:axId val="125420288"/>
        <c:scaling>
          <c:orientation val="minMax"/>
        </c:scaling>
        <c:delete val="0"/>
        <c:axPos val="b"/>
        <c:numFmt formatCode="General" sourceLinked="0"/>
        <c:majorTickMark val="out"/>
        <c:minorTickMark val="none"/>
        <c:tickLblPos val="nextTo"/>
        <c:spPr>
          <a:ln w="12700" cap="flat">
            <a:solidFill>
              <a:srgbClr val="888888"/>
            </a:solidFill>
            <a:prstDash val="solid"/>
            <a:round/>
          </a:ln>
        </c:spPr>
        <c:txPr>
          <a:bodyPr rot="0"/>
          <a:lstStyle/>
          <a:p>
            <a:pPr>
              <a:defRPr sz="3200" b="0" i="0" u="none" strike="noStrike">
                <a:solidFill>
                  <a:srgbClr val="000000"/>
                </a:solidFill>
                <a:latin typeface="Helvetica Neue Medium"/>
              </a:defRPr>
            </a:pPr>
            <a:endParaRPr lang="en-US"/>
          </a:p>
        </c:txPr>
        <c:crossAx val="125421824"/>
        <c:crosses val="autoZero"/>
        <c:auto val="1"/>
        <c:lblAlgn val="ctr"/>
        <c:lblOffset val="150"/>
        <c:noMultiLvlLbl val="1"/>
      </c:catAx>
      <c:valAx>
        <c:axId val="125421824"/>
        <c:scaling>
          <c:orientation val="minMax"/>
          <c:max val="0.55000000000000004"/>
        </c:scaling>
        <c:delete val="1"/>
        <c:axPos val="l"/>
        <c:numFmt formatCode="0%" sourceLinked="0"/>
        <c:majorTickMark val="out"/>
        <c:minorTickMark val="none"/>
        <c:tickLblPos val="nextTo"/>
        <c:crossAx val="125420288"/>
        <c:crosses val="autoZero"/>
        <c:crossBetween val="between"/>
        <c:majorUnit val="0.125"/>
        <c:minorUnit val="6.25E-2"/>
      </c:valAx>
      <c:spPr>
        <a:noFill/>
        <a:ln w="12700" cap="flat">
          <a:noFill/>
          <a:miter lim="400000"/>
        </a:ln>
        <a:effectLst/>
      </c:spPr>
    </c:plotArea>
    <c:legend>
      <c:legendPos val="t"/>
      <c:layout>
        <c:manualLayout>
          <c:xMode val="edge"/>
          <c:yMode val="edge"/>
          <c:x val="0.24878136433833759"/>
          <c:y val="5.6261642294713157E-2"/>
          <c:w val="0.69897799999999999"/>
          <c:h val="6.0187299999999999E-2"/>
        </c:manualLayout>
      </c:layout>
      <c:overlay val="1"/>
      <c:spPr>
        <a:noFill/>
        <a:ln w="12700" cap="flat">
          <a:noFill/>
          <a:miter lim="400000"/>
        </a:ln>
        <a:effectLst/>
      </c:spPr>
      <c:txPr>
        <a:bodyPr rot="0"/>
        <a:lstStyle/>
        <a:p>
          <a:pPr>
            <a:defRPr sz="3200" b="0" i="0" u="none" strike="noStrike">
              <a:solidFill>
                <a:srgbClr val="000000"/>
              </a:solidFill>
              <a:latin typeface="Helvetica Neue Medium"/>
            </a:defRPr>
          </a:pPr>
          <a:endParaRPr lang="en-US"/>
        </a:p>
      </c:txPr>
    </c:legend>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0060"/>
          </a:xfrm>
          <a:prstGeom prst="rect">
            <a:avLst/>
          </a:prstGeom>
        </p:spPr>
        <p:txBody>
          <a:bodyPr vert="horz" lIns="96639" tIns="48320" rIns="96639" bIns="48320" rtlCol="0"/>
          <a:lstStyle>
            <a:lvl1pPr algn="r">
              <a:defRPr sz="1200"/>
            </a:lvl1pPr>
          </a:lstStyle>
          <a:p>
            <a:fld id="{72DAB9E3-EF99-48F7-B108-80BB1A4DF1B5}" type="datetimeFigureOut">
              <a:rPr lang="en-US" smtClean="0"/>
              <a:t>9/29/2023</a:t>
            </a:fld>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6639" tIns="48320" rIns="96639" bIns="48320"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6639" tIns="48320" rIns="96639" bIns="48320" rtlCol="0" anchor="b"/>
          <a:lstStyle>
            <a:lvl1pPr algn="r">
              <a:defRPr sz="1200"/>
            </a:lvl1pPr>
          </a:lstStyle>
          <a:p>
            <a:fld id="{F50927B5-DE07-47E5-8E05-9144FC24564E}" type="slidenum">
              <a:rPr lang="en-US" smtClean="0"/>
              <a:t>‹#›</a:t>
            </a:fld>
            <a:endParaRPr lang="en-US"/>
          </a:p>
        </p:txBody>
      </p:sp>
    </p:spTree>
    <p:extLst>
      <p:ext uri="{BB962C8B-B14F-4D97-AF65-F5344CB8AC3E}">
        <p14:creationId xmlns:p14="http://schemas.microsoft.com/office/powerpoint/2010/main" val="4251074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457200" y="719138"/>
            <a:ext cx="6400800" cy="3600450"/>
          </a:xfrm>
          <a:prstGeom prst="rect">
            <a:avLst/>
          </a:prstGeom>
        </p:spPr>
        <p:txBody>
          <a:bodyPr lIns="96639" tIns="48320" rIns="96639" bIns="48320"/>
          <a:lstStyle/>
          <a:p>
            <a:endParaRPr/>
          </a:p>
        </p:txBody>
      </p:sp>
      <p:sp>
        <p:nvSpPr>
          <p:cNvPr id="142" name="Shape 142"/>
          <p:cNvSpPr>
            <a:spLocks noGrp="1"/>
          </p:cNvSpPr>
          <p:nvPr>
            <p:ph type="body" sz="quarter" idx="1"/>
          </p:nvPr>
        </p:nvSpPr>
        <p:spPr>
          <a:xfrm>
            <a:off x="975360" y="4560571"/>
            <a:ext cx="5364480" cy="4320540"/>
          </a:xfrm>
          <a:prstGeom prst="rect">
            <a:avLst/>
          </a:prstGeom>
        </p:spPr>
        <p:txBody>
          <a:bodyPr lIns="96639" tIns="48320" rIns="96639" bIns="48320"/>
          <a:lstStyle/>
          <a:p>
            <a:endParaRPr/>
          </a:p>
        </p:txBody>
      </p:sp>
    </p:spTree>
    <p:extLst>
      <p:ext uri="{BB962C8B-B14F-4D97-AF65-F5344CB8AC3E}">
        <p14:creationId xmlns:p14="http://schemas.microsoft.com/office/powerpoint/2010/main" val="406156408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pzXGEbZht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evelopingchild.harvard.edu/science/key-concepts/brain-architectu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evelopingchild.harvard.edu/key_concepts/brain_architectur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ing.com/videos/search?q=Neuroplasticity+video&amp;view=detail&amp;mid=9E23EDD016E284619D7A9E23EDD016E284619D7A&amp;FORM=VIR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rive.google.com/drive/folders/1D7gIhaIKw4e-y60GLtFkEEHJuCTEqWTf?usp=sha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bcnews.com/video/teacher-s-twist-on-a-high-five-has-students-smiling-86719494787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wjf.org/en/library/infographics/the-truth-about-ace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vimeo.com/13999800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4560571"/>
            <a:ext cx="5715000" cy="4320540"/>
          </a:xfrm>
        </p:spPr>
        <p:txBody>
          <a:bodyPr/>
          <a:lstStyle/>
          <a:p>
            <a:r>
              <a:rPr lang="en-US" sz="1100" dirty="0"/>
              <a:t>Welcome! We are here today for the workshop, “Supporting Youth Mental Health by Building Resilience.” </a:t>
            </a:r>
          </a:p>
          <a:p>
            <a:endParaRPr lang="en-US" sz="1100" i="1" dirty="0"/>
          </a:p>
          <a:p>
            <a:r>
              <a:rPr lang="en-US" sz="1100" i="1" dirty="0"/>
              <a:t>Presenters and tech support introduce themselves and connection to mental health.</a:t>
            </a:r>
          </a:p>
          <a:p>
            <a:endParaRPr lang="en-US" sz="1100" dirty="0"/>
          </a:p>
          <a:p>
            <a:r>
              <a:rPr lang="en-US" sz="1100" dirty="0"/>
              <a:t>During the next 1-2 hours, I would like to challenge everyone to give yourself the gift of learning and focused time with your colleagues. Put your phones away and close any open windows on your computer. Let’s get grounded and ready. (optional: deep breath or quick stretch.)</a:t>
            </a:r>
          </a:p>
          <a:p>
            <a:endParaRPr lang="en-US" sz="1100" dirty="0"/>
          </a:p>
          <a:p>
            <a:r>
              <a:rPr lang="en-US" sz="1100" dirty="0"/>
              <a:t>This presentation is part of a grant funded by the Advancing a Healthier Wisconsin Endowment from the Medical College of Wisconsin. Ten communities in Wisconsin received grants like this – we are all working toward improving behavioral health in our local communities. Our local community coalition for the project consists of more than 20 organizations between Chippewa and Eau Claire counties. Our goal is to increase youth resilience, which we will learn more about during the presentation. </a:t>
            </a:r>
          </a:p>
          <a:p>
            <a:endParaRPr lang="en-US" sz="1100" dirty="0"/>
          </a:p>
          <a:p>
            <a:pPr defTabSz="474184">
              <a:defRPr/>
            </a:pPr>
            <a:endParaRPr lang="en-US" sz="1100" dirty="0">
              <a:solidFill>
                <a:srgbClr val="C00000"/>
              </a:solidFill>
              <a:latin typeface="Arial Black" panose="020B0A04020102020204" pitchFamily="34" charset="0"/>
            </a:endParaRPr>
          </a:p>
          <a:p>
            <a:pPr defTabSz="474184">
              <a:defRPr/>
            </a:pPr>
            <a:r>
              <a:rPr lang="en-US" sz="1100" dirty="0">
                <a:solidFill>
                  <a:srgbClr val="FF0000"/>
                </a:solidFill>
                <a:latin typeface="Arial Black" panose="020B0A04020102020204" pitchFamily="34" charset="0"/>
              </a:rPr>
              <a:t>Slide key points: </a:t>
            </a:r>
          </a:p>
          <a:p>
            <a:pPr marL="228567" indent="-228567" defTabSz="474184">
              <a:buAutoNum type="arabicPeriod"/>
              <a:defRPr/>
            </a:pPr>
            <a:r>
              <a:rPr lang="en-US" sz="1100" dirty="0">
                <a:solidFill>
                  <a:srgbClr val="FF0000"/>
                </a:solidFill>
                <a:latin typeface="Arial Black" panose="020B0A04020102020204" pitchFamily="34" charset="0"/>
              </a:rPr>
              <a:t>Introduce yourself and share your background</a:t>
            </a:r>
          </a:p>
          <a:p>
            <a:pPr marL="228567" indent="-228567" defTabSz="474184">
              <a:buAutoNum type="arabicPeriod"/>
              <a:defRPr/>
            </a:pPr>
            <a:r>
              <a:rPr lang="en-US" sz="1100" dirty="0">
                <a:solidFill>
                  <a:srgbClr val="FF0000"/>
                </a:solidFill>
                <a:latin typeface="Arial Black" panose="020B0A04020102020204" pitchFamily="34" charset="0"/>
              </a:rPr>
              <a:t>Provide information about Mental Health Matters</a:t>
            </a:r>
          </a:p>
        </p:txBody>
      </p:sp>
      <p:sp>
        <p:nvSpPr>
          <p:cNvPr id="2" name="Slide Image Placeholder 1"/>
          <p:cNvSpPr>
            <a:spLocks noGrp="1" noRot="1" noChangeAspect="1"/>
          </p:cNvSpPr>
          <p:nvPr>
            <p:ph type="sldImg"/>
          </p:nvPr>
        </p:nvSpPr>
        <p:spPr>
          <a:xfrm>
            <a:off x="457200" y="727075"/>
            <a:ext cx="6400800" cy="3600450"/>
          </a:xfrm>
        </p:spPr>
      </p:sp>
    </p:spTree>
    <p:extLst>
      <p:ext uri="{BB962C8B-B14F-4D97-AF65-F5344CB8AC3E}">
        <p14:creationId xmlns:p14="http://schemas.microsoft.com/office/powerpoint/2010/main" val="23518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The second main finding is that </a:t>
            </a:r>
            <a:r>
              <a:rPr lang="en-US" sz="1100" b="1" dirty="0"/>
              <a:t>ACEs are linked to many negative health outcomes later in adulthood</a:t>
            </a:r>
            <a:r>
              <a:rPr lang="en-US" sz="1100" dirty="0"/>
              <a:t>, including chronic disease, risk behaviors like excessive smoking and drinking alcohol, and impaired mental health. </a:t>
            </a:r>
          </a:p>
          <a:p>
            <a:endParaRPr lang="en-US" sz="1100" dirty="0"/>
          </a:p>
          <a:p>
            <a:r>
              <a:rPr lang="en-US" sz="1100" dirty="0"/>
              <a:t>The study found that as the number of ACEs increases, the risk for negative health outcomes also increases – this is called the dose response relationship. Let’s take a look at this more closely.</a:t>
            </a:r>
          </a:p>
          <a:p>
            <a:endParaRPr lang="en-US" sz="1100" dirty="0"/>
          </a:p>
          <a:p>
            <a:pPr defTabSz="474184">
              <a:defRPr/>
            </a:pPr>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 </a:t>
            </a:r>
          </a:p>
          <a:p>
            <a:pPr marL="237093" indent="-237093" defTabSz="474184">
              <a:buFontTx/>
              <a:buAutoNum type="arabicPeriod"/>
              <a:defRPr/>
            </a:pPr>
            <a:r>
              <a:rPr lang="en-US" sz="1100" dirty="0">
                <a:solidFill>
                  <a:srgbClr val="C00000"/>
                </a:solidFill>
                <a:latin typeface="Arial Black" panose="020B0A04020102020204" pitchFamily="34" charset="0"/>
              </a:rPr>
              <a:t>ACEs are linked to many health outcomes – mental, physical, and risky behaviors</a:t>
            </a:r>
          </a:p>
          <a:p>
            <a:endParaRPr lang="en-US" sz="1100" dirty="0"/>
          </a:p>
        </p:txBody>
      </p:sp>
    </p:spTree>
    <p:extLst>
      <p:ext uri="{BB962C8B-B14F-4D97-AF65-F5344CB8AC3E}">
        <p14:creationId xmlns:p14="http://schemas.microsoft.com/office/powerpoint/2010/main" val="16708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560571"/>
            <a:ext cx="6019800" cy="4320540"/>
          </a:xfrm>
        </p:spPr>
        <p:txBody>
          <a:bodyPr/>
          <a:lstStyle/>
          <a:p>
            <a:r>
              <a:rPr lang="en-US" sz="1100" dirty="0"/>
              <a:t>The pattern you see here was the same for multiple conditions and behaviors in the ACE study. As the number of ACEs increased, or the dose, the risk of occurrence of health conditions, or the response, also increased. This finding was critical. It showed that the original hunch of the ACE study not only proved correct for obesity, but that the pattern was the same for many other health outcomes and behaviors. </a:t>
            </a:r>
          </a:p>
          <a:p>
            <a:endParaRPr lang="en-US" sz="1100" dirty="0"/>
          </a:p>
          <a:p>
            <a:r>
              <a:rPr lang="en-US" sz="1100" dirty="0"/>
              <a:t>And importantly, people who reported having the most ACEs, </a:t>
            </a:r>
            <a:r>
              <a:rPr lang="en-US" sz="1100" b="1" dirty="0"/>
              <a:t>specifically those with 4 or more ACE</a:t>
            </a:r>
            <a:r>
              <a:rPr lang="en-US" sz="1100" dirty="0"/>
              <a:t>s, were at the highest risk for being unhealthy. </a:t>
            </a:r>
          </a:p>
          <a:p>
            <a:endParaRPr lang="en-US" sz="1100" dirty="0"/>
          </a:p>
          <a:p>
            <a:r>
              <a:rPr lang="en-US" sz="1100" dirty="0"/>
              <a:t>Compared to people who had none, people with </a:t>
            </a:r>
            <a:r>
              <a:rPr lang="en-US" sz="1100" u="sng" dirty="0"/>
              <a:t>four or more ACEs</a:t>
            </a:r>
            <a:r>
              <a:rPr lang="en-US" sz="1100" dirty="0"/>
              <a:t> were twice as likely to be smokers, 12 times more likely to have attempted suicide, 7 times more likely to be alcoholic and 10 times more likely to have injected street drugs.</a:t>
            </a:r>
          </a:p>
          <a:p>
            <a:endParaRPr lang="en-US" sz="1100" dirty="0"/>
          </a:p>
          <a:p>
            <a:r>
              <a:rPr lang="en-US" sz="1100" dirty="0"/>
              <a:t>With an impact on so many health conditions, the ACE study highlights the great opportunity of ACE prevention to improve the overall health and well-being of whole communities.</a:t>
            </a:r>
          </a:p>
          <a:p>
            <a:pPr defTabSz="474184">
              <a:defRPr/>
            </a:pPr>
            <a:endParaRPr lang="en-US" sz="1100" dirty="0">
              <a:solidFill>
                <a:sysClr val="windowText" lastClr="000000"/>
              </a:solidFill>
              <a:latin typeface="Helvetica Neue"/>
              <a:cs typeface="Calibri"/>
            </a:endParaRPr>
          </a:p>
          <a:p>
            <a:pPr defTabSz="474184">
              <a:defRPr/>
            </a:pPr>
            <a:endParaRPr lang="en-US" sz="1100" dirty="0">
              <a:solidFill>
                <a:sysClr val="windowText" lastClr="000000"/>
              </a:solidFill>
              <a:latin typeface="Helvetica Neue"/>
              <a:cs typeface="Calibri"/>
            </a:endParaRPr>
          </a:p>
          <a:p>
            <a:pPr defTabSz="474184">
              <a:defRPr/>
            </a:pPr>
            <a:r>
              <a:rPr lang="en-US" sz="1100" dirty="0">
                <a:solidFill>
                  <a:srgbClr val="C00000"/>
                </a:solidFill>
                <a:latin typeface="Arial Black" panose="020B0A04020102020204" pitchFamily="34" charset="0"/>
              </a:rPr>
              <a:t>Slide key points: </a:t>
            </a:r>
          </a:p>
          <a:p>
            <a:pPr marL="237093" indent="-237093" defTabSz="474184">
              <a:buFontTx/>
              <a:buAutoNum type="arabicPeriod"/>
              <a:defRPr/>
            </a:pPr>
            <a:r>
              <a:rPr lang="en-US" sz="1100" dirty="0">
                <a:solidFill>
                  <a:srgbClr val="C00000"/>
                </a:solidFill>
                <a:latin typeface="Arial Black" panose="020B0A04020102020204" pitchFamily="34" charset="0"/>
              </a:rPr>
              <a:t>The more ACEs someone has, the more likely they will experience negative health outcomes. </a:t>
            </a:r>
            <a:endParaRPr lang="en-US" sz="1100" dirty="0">
              <a:solidFill>
                <a:srgbClr val="C00000"/>
              </a:solidFill>
              <a:latin typeface="Calibri"/>
              <a:cs typeface="Calibri"/>
            </a:endParaRPr>
          </a:p>
        </p:txBody>
      </p:sp>
    </p:spTree>
    <p:extLst>
      <p:ext uri="{BB962C8B-B14F-4D97-AF65-F5344CB8AC3E}">
        <p14:creationId xmlns:p14="http://schemas.microsoft.com/office/powerpoint/2010/main" val="364646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457200"/>
            <a:ext cx="5816600" cy="3271838"/>
          </a:xfrm>
        </p:spPr>
      </p:sp>
      <p:sp>
        <p:nvSpPr>
          <p:cNvPr id="3" name="Notes Placeholder 2"/>
          <p:cNvSpPr>
            <a:spLocks noGrp="1"/>
          </p:cNvSpPr>
          <p:nvPr>
            <p:ph type="body" idx="1"/>
          </p:nvPr>
        </p:nvSpPr>
        <p:spPr>
          <a:xfrm>
            <a:off x="975360" y="3848742"/>
            <a:ext cx="5364480" cy="5032368"/>
          </a:xfrm>
        </p:spPr>
        <p:txBody>
          <a:bodyPr/>
          <a:lstStyle/>
          <a:p>
            <a:r>
              <a:rPr lang="en-US" sz="1000" dirty="0"/>
              <a:t>The ACE pyramid pictured here was developed from the ACE study and gives a framework for how adverse childhood experiences impact the life course from birth to death. The diagram links adverse experiences early in life to brain changes and resulting social, emotional and cognitive impairment up to the adoption of health-risk behaviors, and ultimately poor health. The pyramid shows how intervening earlier and focusing on preventing or mitigating the effect of ACEs, could stop later risk behavior and poor health outcomes.</a:t>
            </a:r>
          </a:p>
          <a:p>
            <a:endParaRPr lang="en-US" sz="1000" dirty="0"/>
          </a:p>
          <a:p>
            <a:r>
              <a:rPr lang="en-US" sz="1000" dirty="0"/>
              <a:t>Often, we start to address risk behavior once we can see it in someone, but prior to that, changes are happening to the brain resulting in impaired social, emotional and cognitive functioning – for youth this could mean it is hard to focus in class or to make and keep friends. When this happens, kids may turn to risky behaviors to help them cope. So what if we did something to intervene earlier in this process? </a:t>
            </a:r>
          </a:p>
          <a:p>
            <a:endParaRPr lang="en-US" sz="1000" dirty="0"/>
          </a:p>
          <a:p>
            <a:r>
              <a:rPr lang="en-US" sz="1000" dirty="0"/>
              <a:t>As the shape of the pyramid suggests, adverse childhood experiences do not guarantee bad outcomes, but they greatly increase the odds of struggle. Services, support, and resilience CAN change this life course!</a:t>
            </a:r>
          </a:p>
          <a:p>
            <a:endParaRPr lang="en-US" sz="1000" dirty="0"/>
          </a:p>
          <a:p>
            <a:pPr defTabSz="474184">
              <a:defRPr/>
            </a:pPr>
            <a:br>
              <a:rPr lang="en-US" sz="1000" dirty="0">
                <a:solidFill>
                  <a:srgbClr val="C00000"/>
                </a:solidFill>
                <a:latin typeface="Arial Black" panose="020B0A04020102020204" pitchFamily="34" charset="0"/>
              </a:rPr>
            </a:br>
            <a:r>
              <a:rPr lang="en-US" sz="1000" dirty="0">
                <a:solidFill>
                  <a:srgbClr val="C00000"/>
                </a:solidFill>
                <a:latin typeface="Arial Black" panose="020B0A04020102020204" pitchFamily="34" charset="0"/>
              </a:rPr>
              <a:t>Slide key points: </a:t>
            </a:r>
          </a:p>
          <a:p>
            <a:pPr marL="237093" indent="-237093" defTabSz="474184">
              <a:buFontTx/>
              <a:buAutoNum type="arabicPeriod"/>
              <a:defRPr/>
            </a:pPr>
            <a:r>
              <a:rPr lang="en-US" sz="1000" dirty="0">
                <a:solidFill>
                  <a:srgbClr val="C00000"/>
                </a:solidFill>
                <a:latin typeface="Arial Black" panose="020B0A04020102020204" pitchFamily="34" charset="0"/>
              </a:rPr>
              <a:t>The ACE pyramid depicts how ACEs impact health across the lifespan, starting with changes to the brain early in life.</a:t>
            </a:r>
          </a:p>
          <a:p>
            <a:pPr marL="237093" indent="-237093" defTabSz="474184">
              <a:buFontTx/>
              <a:buAutoNum type="arabicPeriod"/>
              <a:defRPr/>
            </a:pPr>
            <a:r>
              <a:rPr lang="en-US" sz="1000" dirty="0">
                <a:solidFill>
                  <a:srgbClr val="C00000"/>
                </a:solidFill>
                <a:latin typeface="Arial Black" panose="020B0A04020102020204" pitchFamily="34" charset="0"/>
              </a:rPr>
              <a:t>The pyramid, and the gaps between the layers, show where this can be interrupted.</a:t>
            </a:r>
          </a:p>
          <a:p>
            <a:endParaRPr lang="en-US" sz="1000" dirty="0"/>
          </a:p>
        </p:txBody>
      </p:sp>
    </p:spTree>
    <p:extLst>
      <p:ext uri="{BB962C8B-B14F-4D97-AF65-F5344CB8AC3E}">
        <p14:creationId xmlns:p14="http://schemas.microsoft.com/office/powerpoint/2010/main" val="184198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 mentioned, the ACE study participants included people who were mostly white and middle-class with health insurance. The study measured 10 adverse experiences but didn’t look at some of the other adversities experienced by people that we know also impact health, such as poverty, racism, or historical trauma. New models of childhood and community adversity look at preventing traumatic experiences for individuals, as well as at the system and community level. Trauma informed care models recognize these additional adversities and setbacks that many face that were not measured in the original ACE study. </a:t>
            </a:r>
            <a:r>
              <a:rPr lang="en-US" sz="1100" i="1" dirty="0"/>
              <a:t>(Presenters see additional references on impact of racism, historical trauma, etc.)</a:t>
            </a:r>
          </a:p>
          <a:p>
            <a:endParaRPr lang="en-US" sz="1100" i="1" dirty="0"/>
          </a:p>
          <a:p>
            <a:endParaRPr lang="en-US" sz="1100" dirty="0">
              <a:solidFill>
                <a:srgbClr val="C00000"/>
              </a:solidFill>
              <a:latin typeface="Arial Black" panose="020B0A04020102020204" pitchFamily="34" charset="0"/>
            </a:endParaRPr>
          </a:p>
          <a:p>
            <a:r>
              <a:rPr lang="en-US" sz="1100" dirty="0">
                <a:solidFill>
                  <a:srgbClr val="C00000"/>
                </a:solidFill>
                <a:latin typeface="Arial Black" panose="020B0A04020102020204" pitchFamily="34" charset="0"/>
              </a:rPr>
              <a:t>Slide key points:</a:t>
            </a:r>
          </a:p>
          <a:p>
            <a:pPr marL="228567" indent="-228567">
              <a:buAutoNum type="arabicPeriod"/>
            </a:pPr>
            <a:r>
              <a:rPr lang="en-US" sz="1100" dirty="0">
                <a:solidFill>
                  <a:srgbClr val="C00000"/>
                </a:solidFill>
                <a:latin typeface="Arial Black" panose="020B0A04020102020204" pitchFamily="34" charset="0"/>
              </a:rPr>
              <a:t>ACE study and questionnaire asks about 10 adverse experiences in childhood in a study population that was mostly white, middle-class, with health insurance.</a:t>
            </a:r>
          </a:p>
          <a:p>
            <a:pPr marL="228567" indent="-228567">
              <a:buAutoNum type="arabicPeriod"/>
            </a:pPr>
            <a:r>
              <a:rPr lang="en-US" sz="1100" dirty="0">
                <a:solidFill>
                  <a:srgbClr val="C00000"/>
                </a:solidFill>
                <a:latin typeface="Arial Black" panose="020B0A04020102020204" pitchFamily="34" charset="0"/>
              </a:rPr>
              <a:t>Other studies have examined adverse experiences not measured in the ACE study, both at the individual level (e.g., death of a parent) and systems level (e.g., poverty, violence), and observed a similar impact on health outcomes.</a:t>
            </a:r>
          </a:p>
        </p:txBody>
      </p:sp>
    </p:spTree>
    <p:extLst>
      <p:ext uri="{BB962C8B-B14F-4D97-AF65-F5344CB8AC3E}">
        <p14:creationId xmlns:p14="http://schemas.microsoft.com/office/powerpoint/2010/main" val="1218002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539" y="4320213"/>
            <a:ext cx="6838122" cy="4320540"/>
          </a:xfrm>
        </p:spPr>
        <p:txBody>
          <a:bodyPr/>
          <a:lstStyle/>
          <a:p>
            <a:r>
              <a:rPr lang="en-US" sz="1000" dirty="0"/>
              <a:t>The ACE study was completed in 1998, and since then many states, including Wisconsin, have started collecting ACE information for the adult population and have found similar results to that of the original study. We even have local data for our community about ACEs. </a:t>
            </a:r>
          </a:p>
          <a:p>
            <a:endParaRPr lang="en-US" sz="1000" dirty="0"/>
          </a:p>
          <a:p>
            <a:r>
              <a:rPr lang="en-US" sz="1000" dirty="0"/>
              <a:t>This chart shows the rate of ACEs reported by adults participating in the Behavioral Risk Surveillance System. Comparisons for national, state, and region are included. You can see that the number of ACEs experienced is similar for adults in our region compared to all of Wisconsin and the nation.</a:t>
            </a:r>
          </a:p>
          <a:p>
            <a:endParaRPr lang="en-US" sz="1000" dirty="0"/>
          </a:p>
          <a:p>
            <a:r>
              <a:rPr lang="en-US" sz="1000" dirty="0"/>
              <a:t>As we learned in the previous slide, with an ACE score of 4 or more, poor physical and mental health outcomes increase dramatically. In the Chippewa Valley, about 1 in 6 adults report having 4 or more ACEs.</a:t>
            </a:r>
          </a:p>
          <a:p>
            <a:endParaRPr lang="en-US" sz="1000" dirty="0">
              <a:solidFill>
                <a:srgbClr val="C00000"/>
              </a:solidFill>
            </a:endParaRPr>
          </a:p>
          <a:p>
            <a:pPr defTabSz="474184">
              <a:defRPr/>
            </a:pPr>
            <a:r>
              <a:rPr lang="en-US" sz="1000" dirty="0">
                <a:solidFill>
                  <a:srgbClr val="C00000"/>
                </a:solidFill>
                <a:latin typeface="Arial Black" panose="020B0A04020102020204" pitchFamily="34" charset="0"/>
              </a:rPr>
              <a:t>Slide key points: </a:t>
            </a:r>
          </a:p>
          <a:p>
            <a:pPr marL="237093" indent="-237093" defTabSz="474184">
              <a:buFontTx/>
              <a:buAutoNum type="arabicPeriod"/>
              <a:defRPr/>
            </a:pPr>
            <a:r>
              <a:rPr lang="en-US" sz="1000" dirty="0">
                <a:solidFill>
                  <a:srgbClr val="C00000"/>
                </a:solidFill>
                <a:latin typeface="Arial Black" panose="020B0A04020102020204" pitchFamily="34" charset="0"/>
              </a:rPr>
              <a:t>ACEs questions are now being asked in many different population level surveys (like the national Behavioral Risk Surveillance System) nationwide, including in Wisconsin.</a:t>
            </a:r>
          </a:p>
          <a:p>
            <a:pPr marL="237093" indent="-237093" defTabSz="474184">
              <a:buFontTx/>
              <a:buAutoNum type="arabicPeriod"/>
              <a:defRPr/>
            </a:pPr>
            <a:r>
              <a:rPr lang="en-US" sz="1000" dirty="0">
                <a:solidFill>
                  <a:srgbClr val="C00000"/>
                </a:solidFill>
                <a:latin typeface="Arial Black" panose="020B0A04020102020204" pitchFamily="34" charset="0"/>
              </a:rPr>
              <a:t>In our area, half of adults in our region report having at least 1 ACE, and 15% (or about 1 in 7) report having 4 or more and are at increased risk for many poor health outcomes.</a:t>
            </a:r>
          </a:p>
          <a:p>
            <a:pPr marL="237093" indent="-237093" defTabSz="474184">
              <a:buFontTx/>
              <a:buAutoNum type="arabicPeriod"/>
              <a:defRPr/>
            </a:pPr>
            <a:endParaRPr lang="en-US" sz="1000" dirty="0">
              <a:solidFill>
                <a:srgbClr val="C00000"/>
              </a:solidFill>
              <a:latin typeface="Arial Black" panose="020B0A04020102020204" pitchFamily="34" charset="0"/>
            </a:endParaRPr>
          </a:p>
          <a:p>
            <a:pPr defTabSz="474184">
              <a:defRPr/>
            </a:pPr>
            <a:r>
              <a:rPr lang="en-US" sz="1000" i="1" dirty="0"/>
              <a:t>Note for presenters: </a:t>
            </a:r>
          </a:p>
          <a:p>
            <a:pPr marL="177845" indent="-177845" defTabSz="474184">
              <a:buFont typeface="Arial" panose="020B0604020202020204" pitchFamily="34" charset="0"/>
              <a:buChar char="•"/>
              <a:defRPr/>
            </a:pPr>
            <a:r>
              <a:rPr lang="en-US" sz="1000" i="1" dirty="0"/>
              <a:t>National figures from CDC Behavioral Risk Factor Surveillance System 11 questions(2011-2014 combined results) https://www.cdc.gov/violenceprevention/acestudy/pdf/BRFSS_Adverse_Module.pdf https://www.cdc.gov/violenceprevention/aces/ace-brfss.html?CDC_AA_refVal=https%3A%2F%2Fwww.cdc.gov%2Fviolenceprevention%2Facestudy%2Face-brfss.html</a:t>
            </a:r>
          </a:p>
          <a:p>
            <a:pPr marL="177845" indent="-177845" defTabSz="474184">
              <a:buFont typeface="Arial" panose="020B0604020202020204" pitchFamily="34" charset="0"/>
              <a:buChar char="•"/>
              <a:defRPr/>
            </a:pPr>
            <a:r>
              <a:rPr lang="en-US" sz="1000" i="1" dirty="0"/>
              <a:t>Wisconsin adults from WI Behavioral Risk Factor Survey 11 questions https://preventionboard.wi.gov/Documents/ACE-Brief_2018FINAL.pdf. 2017-2019 summary results presented here</a:t>
            </a:r>
          </a:p>
          <a:p>
            <a:pPr marL="177845" indent="-177845" defTabSz="474184">
              <a:buFont typeface="Arial" panose="020B0604020202020204" pitchFamily="34" charset="0"/>
              <a:buChar char="•"/>
              <a:defRPr/>
            </a:pPr>
            <a:r>
              <a:rPr lang="en-US" sz="1000" i="1" dirty="0"/>
              <a:t>CV adults from WI Behavioral Risk Factor Survey 11 questions – 2017-2019 combined results</a:t>
            </a:r>
          </a:p>
          <a:p>
            <a:pPr marL="237093" indent="-237093" defTabSz="474184">
              <a:buFontTx/>
              <a:buAutoNum type="arabicPeriod"/>
              <a:defRPr/>
            </a:pPr>
            <a:endParaRPr lang="en-US" sz="1000" dirty="0">
              <a:solidFill>
                <a:srgbClr val="C00000"/>
              </a:solidFill>
              <a:latin typeface="Arial Black" panose="020B0A04020102020204" pitchFamily="34" charset="0"/>
            </a:endParaRPr>
          </a:p>
          <a:p>
            <a:endParaRPr lang="en-US" sz="1000" dirty="0"/>
          </a:p>
        </p:txBody>
      </p:sp>
    </p:spTree>
    <p:extLst>
      <p:ext uri="{BB962C8B-B14F-4D97-AF65-F5344CB8AC3E}">
        <p14:creationId xmlns:p14="http://schemas.microsoft.com/office/powerpoint/2010/main" val="19310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474184">
              <a:defRPr/>
            </a:pPr>
            <a:r>
              <a:rPr lang="en-US" sz="1200" dirty="0"/>
              <a:t>Transition slide: </a:t>
            </a:r>
          </a:p>
          <a:p>
            <a:pPr defTabSz="474184">
              <a:defRPr/>
            </a:pPr>
            <a:endParaRPr lang="en-US" sz="1200" dirty="0"/>
          </a:p>
          <a:p>
            <a:pPr defTabSz="474184">
              <a:defRPr/>
            </a:pPr>
            <a:r>
              <a:rPr lang="en-US" sz="1200" dirty="0"/>
              <a:t>So now that we know what ACEs are and what the long-term effects can be, let’s take a look at the in-between – the how. </a:t>
            </a:r>
          </a:p>
          <a:p>
            <a:pPr defTabSz="474184">
              <a:defRPr/>
            </a:pPr>
            <a:r>
              <a:rPr lang="en-US" sz="1200" dirty="0"/>
              <a:t>HOW do adverse childhood experiences impact behavior and health – both physical and mental health? </a:t>
            </a:r>
          </a:p>
          <a:p>
            <a:endParaRPr lang="en-US" dirty="0"/>
          </a:p>
        </p:txBody>
      </p:sp>
    </p:spTree>
    <p:extLst>
      <p:ext uri="{BB962C8B-B14F-4D97-AF65-F5344CB8AC3E}">
        <p14:creationId xmlns:p14="http://schemas.microsoft.com/office/powerpoint/2010/main" val="70101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477078" y="4560571"/>
            <a:ext cx="6440557" cy="4320540"/>
          </a:xfrm>
        </p:spPr>
        <p:txBody>
          <a:bodyPr/>
          <a:lstStyle/>
          <a:p>
            <a:r>
              <a:rPr lang="en-US" sz="1000" dirty="0"/>
              <a:t>Babies are born with billions of brain cells at birth, but they are not connected. You can see how the brain makes more and more connections from birth to the age of 6 months. The wiring of the brain is dependent on our experiences. What gets experienced the most leads to the strongest connections between nerve cells. Over time, these connections form intricate and complex networks. The more a person (repeatedly) practices or learns something, the stronger the connections -- whether positive or negative. The more we do things or think about things the same way, the stronger the connection. </a:t>
            </a:r>
            <a:r>
              <a:rPr lang="en-US" sz="1000" b="1" dirty="0"/>
              <a:t>This is how the brain gets wired.</a:t>
            </a:r>
            <a:r>
              <a:rPr lang="en-US" sz="1000" dirty="0"/>
              <a:t> </a:t>
            </a:r>
          </a:p>
          <a:p>
            <a:endParaRPr lang="en-US" sz="1000" dirty="0"/>
          </a:p>
          <a:p>
            <a:r>
              <a:rPr lang="en-US" sz="1000" dirty="0"/>
              <a:t>As an example, can you tell me what usually happens when a baby cries?  </a:t>
            </a:r>
            <a:r>
              <a:rPr lang="en-US" sz="1000" i="1" dirty="0"/>
              <a:t>(Audience answers – pick up baby, sooth baby, provide comfort). </a:t>
            </a:r>
            <a:r>
              <a:rPr lang="en-US" sz="1000" dirty="0"/>
              <a:t>What is the baby learning?  The baby in this case is wiring the positive experience of having his needs met based on his cry. And what would a baby do if he isn’t picked up</a:t>
            </a:r>
            <a:r>
              <a:rPr lang="en-US" sz="1000" i="1" dirty="0"/>
              <a:t>?  (Audience answer – cries more, etc.</a:t>
            </a:r>
            <a:r>
              <a:rPr lang="en-US" sz="1000" dirty="0"/>
              <a:t>) And what is a baby learning in this instance?  After awhile the baby will learn that it doesn’t get what it needs with crying and may stop all together. In this case, it is the negative experience that is wired, and what the baby comes to expect as a response to his cries. </a:t>
            </a:r>
          </a:p>
          <a:p>
            <a:endParaRPr lang="en-US" sz="1000" dirty="0"/>
          </a:p>
          <a:p>
            <a:r>
              <a:rPr lang="en-US" sz="1000" b="1" dirty="0"/>
              <a:t>OPTIONAL VIDEO TO SHARE: </a:t>
            </a:r>
            <a:r>
              <a:rPr lang="en-US" sz="1000" dirty="0"/>
              <a:t>If time, show “</a:t>
            </a:r>
            <a:r>
              <a:rPr lang="en-US" sz="1000" u="sng" dirty="0">
                <a:hlinkClick r:id="rId3"/>
              </a:rPr>
              <a:t>still face experiment video</a:t>
            </a:r>
            <a:r>
              <a:rPr lang="en-US" sz="1000" dirty="0"/>
              <a:t>” (baby &amp; parent video) -- 2 minutes 48 seconds. Video reinforces baby crying example.</a:t>
            </a:r>
          </a:p>
          <a:p>
            <a:endParaRPr lang="en-US" sz="1000" dirty="0"/>
          </a:p>
          <a:p>
            <a:pPr defTabSz="474184">
              <a:defRPr/>
            </a:pPr>
            <a:r>
              <a:rPr lang="en-US" sz="1000" dirty="0">
                <a:solidFill>
                  <a:srgbClr val="C00000"/>
                </a:solidFill>
                <a:latin typeface="Arial Black" panose="020B0A04020102020204" pitchFamily="34" charset="0"/>
              </a:rPr>
              <a:t>Slide key points: </a:t>
            </a:r>
          </a:p>
          <a:p>
            <a:pPr marL="237093" indent="-237093" defTabSz="474184">
              <a:buFontTx/>
              <a:buAutoNum type="arabicPeriod"/>
              <a:defRPr/>
            </a:pPr>
            <a:r>
              <a:rPr lang="en-US" sz="1000" dirty="0">
                <a:solidFill>
                  <a:srgbClr val="C00000"/>
                </a:solidFill>
                <a:latin typeface="Arial Black" panose="020B0A04020102020204" pitchFamily="34" charset="0"/>
              </a:rPr>
              <a:t>Early in life, the brain experiences rapid development as neural connections are made.</a:t>
            </a:r>
          </a:p>
          <a:p>
            <a:pPr marL="237093" indent="-237093" defTabSz="474184">
              <a:buFontTx/>
              <a:buAutoNum type="arabicPeriod"/>
              <a:defRPr/>
            </a:pPr>
            <a:r>
              <a:rPr lang="en-US" sz="1000" dirty="0">
                <a:solidFill>
                  <a:srgbClr val="C00000"/>
                </a:solidFill>
                <a:latin typeface="Arial Black" panose="020B0A04020102020204" pitchFamily="34" charset="0"/>
              </a:rPr>
              <a:t>What is experienced – whether positive or negative – early in life is what gets developed as neural pathways are created.</a:t>
            </a:r>
          </a:p>
          <a:p>
            <a:pPr marL="237093" indent="-237093" defTabSz="474184">
              <a:buFontTx/>
              <a:buAutoNum type="arabicPeriod"/>
              <a:defRPr/>
            </a:pPr>
            <a:r>
              <a:rPr lang="en-US" sz="1000" dirty="0">
                <a:solidFill>
                  <a:srgbClr val="C00000"/>
                </a:solidFill>
                <a:latin typeface="Arial Black" panose="020B0A04020102020204" pitchFamily="34" charset="0"/>
              </a:rPr>
              <a:t>Video or baby crying example (or both)</a:t>
            </a:r>
            <a:endParaRPr lang="en-US" sz="1000" dirty="0"/>
          </a:p>
        </p:txBody>
      </p:sp>
    </p:spTree>
    <p:extLst>
      <p:ext uri="{BB962C8B-B14F-4D97-AF65-F5344CB8AC3E}">
        <p14:creationId xmlns:p14="http://schemas.microsoft.com/office/powerpoint/2010/main" val="204948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636106" y="4560571"/>
            <a:ext cx="6202017" cy="4320540"/>
          </a:xfrm>
        </p:spPr>
        <p:txBody>
          <a:bodyPr/>
          <a:lstStyle/>
          <a:p>
            <a:r>
              <a:rPr lang="en-US" sz="1000" dirty="0"/>
              <a:t>In the first few years of life, millions of neural connections are formed as a baby grows and learns. After this period of rapid proliferation, connections are reduced through a process called pruning, which allows brain circuits to become more efficient. Through pruning, the least “experienced” connections are the ones that tend to withdraw. Therefore, if you have lots of positive experiences, the brain naturally prunes negative experiences. The opposite is also true. The more negative experiences that occur, the brain is more likely to let go of positive experiences. Thinking about the example of the crying baby who didn’t get picked up or soothed – when pruning happens, what has been experienced will be preserved – the negative connection is the one this child will keep. The early years are the most active period for establishing neural connections, but new connections can form throughout life and unused connections continue to be pruned. </a:t>
            </a:r>
          </a:p>
          <a:p>
            <a:endParaRPr lang="en-US" sz="1000" dirty="0"/>
          </a:p>
          <a:p>
            <a:r>
              <a:rPr lang="en-US" sz="1000" b="1" dirty="0"/>
              <a:t>OPTIONAL VIDEO TO SHARE: </a:t>
            </a:r>
            <a:r>
              <a:rPr lang="en-US" sz="1000" dirty="0"/>
              <a:t>This short video summarizes what we’ve covered in the past couple of slides, including pruning, and  how all of these early process impact how the brain functions. </a:t>
            </a:r>
            <a:r>
              <a:rPr lang="en-US" sz="1000" u="sng" dirty="0">
                <a:hlinkClick r:id="rId3"/>
              </a:rPr>
              <a:t>https://developingchild.harvard.edu/science/key-concepts/brain-architecture/</a:t>
            </a:r>
            <a:r>
              <a:rPr lang="en-US" sz="1000" dirty="0"/>
              <a:t> (video is 1 minute 56 sec) </a:t>
            </a:r>
          </a:p>
          <a:p>
            <a:pPr algn="l" defTabSz="483194">
              <a:defRPr/>
            </a:pPr>
            <a:endParaRPr lang="en-US" sz="1000" dirty="0">
              <a:solidFill>
                <a:srgbClr val="C00000"/>
              </a:solidFill>
              <a:latin typeface="Arial Black" panose="020B0A04020102020204" pitchFamily="34" charset="0"/>
            </a:endParaRPr>
          </a:p>
          <a:p>
            <a:pPr defTabSz="474184">
              <a:defRPr/>
            </a:pPr>
            <a:br>
              <a:rPr lang="en-US" sz="1000" dirty="0">
                <a:solidFill>
                  <a:srgbClr val="C00000"/>
                </a:solidFill>
                <a:latin typeface="Arial Black" panose="020B0A04020102020204" pitchFamily="34" charset="0"/>
              </a:rPr>
            </a:br>
            <a:r>
              <a:rPr lang="en-US" sz="1000" dirty="0">
                <a:solidFill>
                  <a:srgbClr val="C00000"/>
                </a:solidFill>
                <a:latin typeface="Arial Black" panose="020B0A04020102020204" pitchFamily="34" charset="0"/>
              </a:rPr>
              <a:t>Slide key points: </a:t>
            </a:r>
          </a:p>
          <a:p>
            <a:pPr marL="237093" indent="-237093" algn="l">
              <a:buAutoNum type="arabicPeriod"/>
            </a:pPr>
            <a:r>
              <a:rPr lang="en-US" sz="1000" dirty="0">
                <a:solidFill>
                  <a:srgbClr val="C00000"/>
                </a:solidFill>
                <a:latin typeface="Arial Black" panose="020B0A04020102020204" pitchFamily="34" charset="0"/>
              </a:rPr>
              <a:t>Brain connections that are used more grow stronger and more permanent, while connections that are not fall away, through the natural process of pruning.</a:t>
            </a:r>
          </a:p>
          <a:p>
            <a:pPr marL="237093" indent="-237093" algn="l">
              <a:buAutoNum type="arabicPeriod"/>
            </a:pPr>
            <a:r>
              <a:rPr lang="en-US" sz="1000" dirty="0">
                <a:solidFill>
                  <a:srgbClr val="C00000"/>
                </a:solidFill>
                <a:latin typeface="Arial Black" panose="020B0A04020102020204" pitchFamily="34" charset="0"/>
              </a:rPr>
              <a:t>If positive experiences are not developed and fall away through pruning, the brain does not develop as expected, which can lead to disparities in learning and behavior.</a:t>
            </a:r>
            <a:endParaRPr lang="en-US" sz="1000" dirty="0"/>
          </a:p>
        </p:txBody>
      </p:sp>
    </p:spTree>
    <p:extLst>
      <p:ext uri="{BB962C8B-B14F-4D97-AF65-F5344CB8AC3E}">
        <p14:creationId xmlns:p14="http://schemas.microsoft.com/office/powerpoint/2010/main" val="248586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93700"/>
            <a:ext cx="6400800" cy="3600450"/>
          </a:xfrm>
        </p:spPr>
      </p:sp>
      <p:sp>
        <p:nvSpPr>
          <p:cNvPr id="3" name="Notes Placeholder 2"/>
          <p:cNvSpPr>
            <a:spLocks noGrp="1"/>
          </p:cNvSpPr>
          <p:nvPr>
            <p:ph type="body" idx="1"/>
          </p:nvPr>
        </p:nvSpPr>
        <p:spPr>
          <a:xfrm>
            <a:off x="397565" y="4171015"/>
            <a:ext cx="6599583" cy="4710098"/>
          </a:xfrm>
        </p:spPr>
        <p:txBody>
          <a:bodyPr/>
          <a:lstStyle/>
          <a:p>
            <a:r>
              <a:rPr lang="en-US" sz="900" dirty="0"/>
              <a:t>Brain science shows that, in the absence of protective factors, toxic stress </a:t>
            </a:r>
            <a:r>
              <a:rPr lang="en-US" sz="900" dirty="0">
                <a:hlinkClick r:id="rId3" tooltip="Damages Children's Developing Brains - Harvard"/>
              </a:rPr>
              <a:t>damages children’s developing brains</a:t>
            </a:r>
            <a:r>
              <a:rPr lang="en-US" sz="900" dirty="0"/>
              <a:t>. Experiencing stress is an important part of healthy development. When we are threatened, we have a very efficient fight or flight system that begins with a signal from the amygdala that tells the body to release a flood of stress hormones (adrenaline, cortisol). This response shuts off the thinking portion of the brain that would stop to consider other options. Even during the normal stress response, it can take an average of 20 minutes to calm down or recover. </a:t>
            </a:r>
            <a:r>
              <a:rPr lang="en-US" sz="900" i="1" dirty="0"/>
              <a:t>(Examples to possibly share include 1. If a couple is arguing and takes just 10 minutes to cool down, that is likely not enough time and coming back to the discussion too early can mean the conversation becomes heightened again right away or 2. Often on the playground when two kids get into an argument or fight, they are pulled together right away to apologize or resolve the issue, and staff can get frustrated when they can’t get there. Kids would be better able to after a longer cool down period)</a:t>
            </a:r>
          </a:p>
          <a:p>
            <a:endParaRPr lang="en-US" sz="900" dirty="0"/>
          </a:p>
          <a:p>
            <a:pPr fontAlgn="base"/>
            <a:r>
              <a:rPr lang="en-US" sz="900" dirty="0"/>
              <a:t>If something threatens a child every single day, the emergency response system is activated over and over and over again, and </a:t>
            </a:r>
            <a:r>
              <a:rPr lang="en-US" sz="900" b="1" dirty="0"/>
              <a:t>the amygdala is hijacked</a:t>
            </a:r>
            <a:r>
              <a:rPr lang="en-US" sz="900" dirty="0"/>
              <a:t>. The child is always ready to fight or flee, but the part of his brain – the prefrontal cortex – that’s called upon to diagram a sentence or do math becomes stunted, because, in our brains, emergencies take precedence over doing math. </a:t>
            </a:r>
          </a:p>
          <a:p>
            <a:pPr fontAlgn="base"/>
            <a:endParaRPr lang="en-US" sz="900" dirty="0"/>
          </a:p>
          <a:p>
            <a:pPr fontAlgn="base"/>
            <a:r>
              <a:rPr lang="en-US" sz="900" dirty="0"/>
              <a:t>Children with toxic stress live much of their lives in fight, flight or fright (freeze) mode. They respond to the world as a place of constant danger. With their brains overloaded with stress hormones and unable to function appropriately, they can’t focus on learning. They may fall behind in school or fail to develop healthy relationships with peers or create problems with teachers and principals because they are unable to trust adults. Some kids do all three. Also, the elevated levels of cortisol suppress the immune system, which leave them susceptible to disease so there is a physical impact as well.</a:t>
            </a:r>
          </a:p>
          <a:p>
            <a:pPr fontAlgn="base"/>
            <a:endParaRPr lang="en-US" sz="900" dirty="0"/>
          </a:p>
          <a:p>
            <a:pPr defTabSz="474184">
              <a:defRPr/>
            </a:pPr>
            <a:br>
              <a:rPr lang="en-US" sz="900" dirty="0">
                <a:solidFill>
                  <a:srgbClr val="C00000"/>
                </a:solidFill>
                <a:latin typeface="Arial Black" panose="020B0A04020102020204" pitchFamily="34" charset="0"/>
              </a:rPr>
            </a:br>
            <a:r>
              <a:rPr lang="en-US" sz="900" dirty="0">
                <a:solidFill>
                  <a:srgbClr val="C00000"/>
                </a:solidFill>
                <a:latin typeface="Arial Black" panose="020B0A04020102020204" pitchFamily="34" charset="0"/>
              </a:rPr>
              <a:t>Slide key points: </a:t>
            </a:r>
          </a:p>
          <a:p>
            <a:pPr marL="474184" indent="-474184" algn="l">
              <a:buAutoNum type="arabicPeriod"/>
            </a:pPr>
            <a:r>
              <a:rPr lang="en-US" sz="900" dirty="0">
                <a:solidFill>
                  <a:srgbClr val="C00000"/>
                </a:solidFill>
                <a:latin typeface="Arial Black" panose="020B0A04020102020204" pitchFamily="34" charset="0"/>
              </a:rPr>
              <a:t>Stress response system is normal, but negative changes occur to brain development when someone experiences constant stress, making it difficult to cope and learn. </a:t>
            </a:r>
          </a:p>
          <a:p>
            <a:pPr marL="474184" indent="-474184" algn="l">
              <a:buAutoNum type="arabicPeriod"/>
            </a:pPr>
            <a:r>
              <a:rPr lang="en-US" sz="900" dirty="0">
                <a:solidFill>
                  <a:srgbClr val="C00000"/>
                </a:solidFill>
                <a:latin typeface="Arial Black" panose="020B0A04020102020204" pitchFamily="34" charset="0"/>
              </a:rPr>
              <a:t>When experiencing toxic stress, a child may eventually turn to risky ways of coping with the stress, like drug or alcohol use.</a:t>
            </a:r>
          </a:p>
        </p:txBody>
      </p:sp>
    </p:spTree>
    <p:extLst>
      <p:ext uri="{BB962C8B-B14F-4D97-AF65-F5344CB8AC3E}">
        <p14:creationId xmlns:p14="http://schemas.microsoft.com/office/powerpoint/2010/main" val="2407368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62000" y="4560571"/>
            <a:ext cx="5715000" cy="4812029"/>
          </a:xfrm>
        </p:spPr>
        <p:txBody>
          <a:bodyPr/>
          <a:lstStyle/>
          <a:p>
            <a:r>
              <a:rPr lang="en-US" sz="1000" dirty="0"/>
              <a:t>A pattern in childhood of chronic negative experiences and the resulting unhealthy coping mechanisms is hard to overcome. The longer a child has been exposed to certain behaviors or feelings, the deeper the grooves in the path (the wiring of the brain) and the more difficult it is to change (Oregon trail). </a:t>
            </a:r>
          </a:p>
          <a:p>
            <a:endParaRPr lang="en-US" sz="1000" dirty="0"/>
          </a:p>
          <a:p>
            <a:r>
              <a:rPr lang="en-US" sz="1000" dirty="0"/>
              <a:t>The good news is that the brain continually changes its wiring in response to the environment. If toxic stress stops and is replaced by practices that build resilience, the brain can slowly undo many of the stress induced changes and return to baseline. It becomes possible to create new pathways, and “jump the fence”.  Providing help and support to kids and their families and repeated different experiences can lead a child to trust, heal and gain the skills to have different relationships.</a:t>
            </a:r>
          </a:p>
          <a:p>
            <a:endParaRPr lang="en-US" sz="1000" dirty="0"/>
          </a:p>
          <a:p>
            <a:pPr marL="0" marR="0" lvl="0" indent="0" defTabSz="457200" eaLnBrk="1" fontAlgn="auto" latinLnBrk="0" hangingPunct="1">
              <a:lnSpc>
                <a:spcPct val="117999"/>
              </a:lnSpc>
              <a:spcBef>
                <a:spcPts val="0"/>
              </a:spcBef>
              <a:spcAft>
                <a:spcPts val="0"/>
              </a:spcAft>
              <a:buClrTx/>
              <a:buSzTx/>
              <a:buFontTx/>
              <a:buNone/>
              <a:tabLst/>
              <a:defRPr/>
            </a:pPr>
            <a:r>
              <a:rPr lang="en-US" sz="1000" b="1" u="none" dirty="0"/>
              <a:t>OPTIONAL VIDEO TO SHARE:</a:t>
            </a:r>
            <a:r>
              <a:rPr lang="en-US" sz="1000" u="none" dirty="0"/>
              <a:t> This video covers developing pathways in the brain and provides a transition to talking about resiliency. It </a:t>
            </a:r>
            <a:r>
              <a:rPr lang="en-US" sz="1000" dirty="0"/>
              <a:t> summarizes good news about our brain’s ability to adapt and change. (Video is 2 minutes 3 seconds)</a:t>
            </a:r>
          </a:p>
          <a:p>
            <a:r>
              <a:rPr lang="en-US" sz="1000" u="sng" dirty="0">
                <a:hlinkClick r:id="rId3"/>
              </a:rPr>
              <a:t>https://www.bing.com/videos/search?q=Neuroplasticity+video&amp;view=detail&amp;mid=9E23EDD016E284619D7A9E23EDD016E284619D7A&amp;FORM=VIRE</a:t>
            </a:r>
            <a:endParaRPr lang="en-US" sz="1000" u="sng" dirty="0"/>
          </a:p>
          <a:p>
            <a:endParaRPr lang="en-US" sz="1000" u="none" dirty="0"/>
          </a:p>
          <a:p>
            <a:br>
              <a:rPr lang="en-US" sz="1000" dirty="0">
                <a:solidFill>
                  <a:srgbClr val="C00000"/>
                </a:solidFill>
                <a:latin typeface="Arial Black" panose="020B0A04020102020204" pitchFamily="34" charset="0"/>
              </a:rPr>
            </a:br>
            <a:r>
              <a:rPr lang="en-US" sz="1000" dirty="0">
                <a:solidFill>
                  <a:srgbClr val="C00000"/>
                </a:solidFill>
                <a:latin typeface="Arial Black" panose="020B0A04020102020204" pitchFamily="34" charset="0"/>
              </a:rPr>
              <a:t>Slide key points:</a:t>
            </a:r>
          </a:p>
          <a:p>
            <a:pPr marL="237093" indent="-237093">
              <a:buAutoNum type="arabicPeriod"/>
            </a:pPr>
            <a:r>
              <a:rPr lang="en-US" sz="1000" dirty="0">
                <a:solidFill>
                  <a:srgbClr val="C00000"/>
                </a:solidFill>
                <a:latin typeface="Arial Black" panose="020B0A04020102020204" pitchFamily="34" charset="0"/>
              </a:rPr>
              <a:t>What is experienced is what is developed, and these pathways can be hard to change.</a:t>
            </a:r>
          </a:p>
          <a:p>
            <a:pPr marL="237093" indent="-237093">
              <a:buAutoNum type="arabicPeriod"/>
            </a:pPr>
            <a:r>
              <a:rPr lang="en-US" sz="1000" dirty="0">
                <a:solidFill>
                  <a:srgbClr val="C00000"/>
                </a:solidFill>
                <a:latin typeface="Arial Black" panose="020B0A04020102020204" pitchFamily="34" charset="0"/>
              </a:rPr>
              <a:t>It is possible to “jump the fence” with support and practices that work to create healthy coping and build resilience.</a:t>
            </a:r>
          </a:p>
          <a:p>
            <a:pPr marL="237093" indent="-237093">
              <a:buAutoNum type="arabicPeriod"/>
            </a:pPr>
            <a:r>
              <a:rPr lang="en-US" sz="1000" dirty="0">
                <a:solidFill>
                  <a:srgbClr val="C00000"/>
                </a:solidFill>
                <a:latin typeface="Arial Black" panose="020B0A04020102020204" pitchFamily="34" charset="0"/>
              </a:rPr>
              <a:t>Optional Video - neuroplasticity</a:t>
            </a:r>
          </a:p>
        </p:txBody>
      </p:sp>
    </p:spTree>
    <p:extLst>
      <p:ext uri="{BB962C8B-B14F-4D97-AF65-F5344CB8AC3E}">
        <p14:creationId xmlns:p14="http://schemas.microsoft.com/office/powerpoint/2010/main" val="412009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723900"/>
            <a:ext cx="6454775" cy="3630613"/>
          </a:xfrm>
        </p:spPr>
      </p:sp>
      <p:sp>
        <p:nvSpPr>
          <p:cNvPr id="3" name="Notes Placeholder 2"/>
          <p:cNvSpPr>
            <a:spLocks noGrp="1"/>
          </p:cNvSpPr>
          <p:nvPr>
            <p:ph type="body" idx="1"/>
          </p:nvPr>
        </p:nvSpPr>
        <p:spPr>
          <a:xfrm>
            <a:off x="914400" y="4560571"/>
            <a:ext cx="5638800" cy="4320540"/>
          </a:xfr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100" dirty="0"/>
              <a:t>We’d like to review a few housekeeping items for this virtual workshop to help everyone make the most of our time together.</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Handouts are available in google drive. A link was emailed prior to today’s workshop. We will also include the link in the chat: </a:t>
            </a:r>
            <a:br>
              <a:rPr lang="en-US" sz="1100" dirty="0"/>
            </a:br>
            <a:r>
              <a:rPr lang="en-US" sz="1100" dirty="0"/>
              <a:t>Handouts -  </a:t>
            </a:r>
            <a:r>
              <a:rPr lang="en-US" sz="1100" dirty="0">
                <a:hlinkClick r:id="rId3"/>
              </a:rPr>
              <a:t>https://drive.google.com/drive/folders/1D7gIhaIKw4e-y60GLtFkEEHJuCTEqWTf?usp=sharing</a:t>
            </a:r>
            <a:r>
              <a:rPr lang="en-US" sz="1100" dirty="0"/>
              <a:t>.</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r>
              <a:rPr lang="en-US" sz="1100" dirty="0"/>
              <a:t>One of the handouts to have available today is the “Strategies to Build Resiliency” worksheet. It is available in the google drive folder and was also emailed as an attachment. This worksheet will be useful to write notes during the second half of this workshop. If you don’t have it now, you will have time during a break to get the handout.</a:t>
            </a:r>
          </a:p>
          <a:p>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Please leave your videos ON for active participation in the workshop.</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Today’s workshop will not be recorded. </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solidFill>
                <a:srgbClr val="C00000"/>
              </a:solidFill>
              <a:latin typeface="Arial Black" panose="020B0A040201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en-US" sz="1100" dirty="0">
                <a:solidFill>
                  <a:srgbClr val="FF0000"/>
                </a:solidFill>
                <a:latin typeface="Arial Black" panose="020B0A04020102020204" pitchFamily="34" charset="0"/>
              </a:rPr>
              <a:t>Slide key points:</a:t>
            </a:r>
            <a:endParaRPr lang="en-US" sz="1100" dirty="0">
              <a:solidFill>
                <a:srgbClr val="FF0000"/>
              </a:solidFill>
            </a:endParaRPr>
          </a:p>
          <a:p>
            <a:pPr marL="228567" indent="-228567" defTabSz="474184">
              <a:buAutoNum type="arabicPeriod"/>
              <a:defRPr/>
            </a:pPr>
            <a:r>
              <a:rPr lang="en-US" sz="1100" dirty="0">
                <a:solidFill>
                  <a:srgbClr val="FF0000"/>
                </a:solidFill>
                <a:latin typeface="Arial Black" panose="020B0A04020102020204" pitchFamily="34" charset="0"/>
              </a:rPr>
              <a:t>Reminder about access to workshop handouts and printing worksheet</a:t>
            </a:r>
          </a:p>
          <a:p>
            <a:pPr marL="228567" indent="-228567" defTabSz="474184">
              <a:buAutoNum type="arabicPeriod"/>
              <a:defRPr/>
            </a:pPr>
            <a:r>
              <a:rPr lang="en-US" sz="1100" dirty="0">
                <a:solidFill>
                  <a:srgbClr val="FF0000"/>
                </a:solidFill>
                <a:latin typeface="Arial Black" panose="020B0A04020102020204" pitchFamily="34" charset="0"/>
              </a:rPr>
              <a:t>Review virtual workshop etiquette</a:t>
            </a:r>
          </a:p>
        </p:txBody>
      </p:sp>
    </p:spTree>
    <p:extLst>
      <p:ext uri="{BB962C8B-B14F-4D97-AF65-F5344CB8AC3E}">
        <p14:creationId xmlns:p14="http://schemas.microsoft.com/office/powerpoint/2010/main" val="592898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437323" y="4407108"/>
            <a:ext cx="6440557" cy="4800600"/>
          </a:xfr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100" i="0" dirty="0">
                <a:latin typeface="+mn-lt"/>
              </a:rPr>
              <a:t>At this point, we are going to use breakout rooms to discuss the questions on this slide, followed by a 10-minute break. The questions you see will be included in the chat for reference. In the CHAT: </a:t>
            </a:r>
            <a:r>
              <a:rPr lang="en-US" sz="1100" dirty="0">
                <a:effectLst/>
                <a:latin typeface="+mn-lt"/>
                <a:ea typeface="Calibri" panose="020F0502020204030204" pitchFamily="34" charset="0"/>
                <a:cs typeface="Times New Roman" panose="02020603050405020304" pitchFamily="18" charset="0"/>
              </a:rPr>
              <a:t>What are some markers you have seen that potentially identify kids with high ACEs? What have you done to help kids with ACEs? What do you wish you would have done differently? </a:t>
            </a:r>
            <a:r>
              <a:rPr lang="en-US" sz="1100" i="0" dirty="0">
                <a:latin typeface="+mn-lt"/>
              </a:rPr>
              <a:t>During your 5-minute group discussion, type 1 or 2 things you talked about in the chat, and we’ll look at those when we come back after the break. ** Reminder: if you don’t have the “Strategies to Build Youth Resiliency” handout, please use time during the break to print it out. If you do not have a printer, please have a blank piece of paper available for Part 2.  Go ahead and discuss 3 questions for 5 minutes, take a quick 10-minute break, and we will reconvene at (indicate the time to resume).  </a:t>
            </a:r>
          </a:p>
          <a:p>
            <a:pPr marL="0" marR="0" lvl="0" indent="0" defTabSz="457200" eaLnBrk="1" fontAlgn="auto" latinLnBrk="0" hangingPunct="1">
              <a:lnSpc>
                <a:spcPct val="117999"/>
              </a:lnSpc>
              <a:spcBef>
                <a:spcPts val="0"/>
              </a:spcBef>
              <a:spcAft>
                <a:spcPts val="0"/>
              </a:spcAft>
              <a:buClrTx/>
              <a:buSzTx/>
              <a:buFontTx/>
              <a:buNone/>
              <a:tabLst/>
              <a:defRPr/>
            </a:pPr>
            <a:endParaRPr lang="en-US" sz="1100" i="0" dirty="0">
              <a:latin typeface="+mn-lt"/>
            </a:endParaRPr>
          </a:p>
          <a:p>
            <a:pPr marL="0" marR="0" lvl="0" indent="0" defTabSz="457200" eaLnBrk="1" fontAlgn="auto" latinLnBrk="0" hangingPunct="1">
              <a:lnSpc>
                <a:spcPct val="117999"/>
              </a:lnSpc>
              <a:spcBef>
                <a:spcPts val="0"/>
              </a:spcBef>
              <a:spcAft>
                <a:spcPts val="0"/>
              </a:spcAft>
              <a:buClrTx/>
              <a:buSzTx/>
              <a:buFontTx/>
              <a:buNone/>
              <a:tabLst/>
              <a:defRPr/>
            </a:pPr>
            <a:r>
              <a:rPr lang="en-US" sz="1100" i="1" dirty="0">
                <a:latin typeface="+mn-lt"/>
              </a:rPr>
              <a:t>Presenters: If there are 10 or more participants, use breakout rooms with groups of 5 or fewer per room. Let participants know that co-presenters might pop in the chatroom and will bring them back to the large group after 5 minutes. During the break, review the chat and look for one or two comments to highlight after the break. Reconvene group after 10 min and read comments. Ask if anyone has anything else to add. Transition to Part 2 by highlighting their examples of how they are already helping kids build resilience.</a:t>
            </a:r>
            <a:endParaRPr lang="en-US" sz="1100" dirty="0">
              <a:latin typeface="+mn-lt"/>
            </a:endParaRPr>
          </a:p>
          <a:p>
            <a:br>
              <a:rPr lang="en-US" sz="1100" dirty="0">
                <a:solidFill>
                  <a:srgbClr val="C00000"/>
                </a:solidFill>
                <a:latin typeface="+mn-lt"/>
              </a:rPr>
            </a:br>
            <a:r>
              <a:rPr lang="en-US" sz="1100" b="1" dirty="0">
                <a:solidFill>
                  <a:srgbClr val="C00000"/>
                </a:solidFill>
                <a:latin typeface="+mn-lt"/>
              </a:rPr>
              <a:t>Slide key points:</a:t>
            </a:r>
          </a:p>
          <a:p>
            <a:pPr marL="237093" indent="-237093">
              <a:buAutoNum type="arabicPeriod"/>
            </a:pPr>
            <a:r>
              <a:rPr lang="en-US" sz="1100" b="1" dirty="0">
                <a:solidFill>
                  <a:srgbClr val="C00000"/>
                </a:solidFill>
                <a:latin typeface="+mn-lt"/>
              </a:rPr>
              <a:t>Through the activity, participants begin to identify what they already see and do about ACEs in their work/life.</a:t>
            </a:r>
          </a:p>
          <a:p>
            <a:pPr marL="237093" indent="-237093">
              <a:buAutoNum type="arabicPeriod"/>
            </a:pPr>
            <a:r>
              <a:rPr lang="en-US" sz="1100" b="1" dirty="0">
                <a:solidFill>
                  <a:srgbClr val="C00000"/>
                </a:solidFill>
                <a:latin typeface="+mn-lt"/>
              </a:rPr>
              <a:t>Transition to Part 2 by emphasizing examples of what the group already does to help kids – moving to build resilience.</a:t>
            </a:r>
          </a:p>
        </p:txBody>
      </p:sp>
    </p:spTree>
    <p:extLst>
      <p:ext uri="{BB962C8B-B14F-4D97-AF65-F5344CB8AC3E}">
        <p14:creationId xmlns:p14="http://schemas.microsoft.com/office/powerpoint/2010/main" val="839358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62000" y="4560571"/>
            <a:ext cx="5791200" cy="4320540"/>
          </a:xfrm>
        </p:spPr>
        <p:txBody>
          <a:bodyPr/>
          <a:lstStyle/>
          <a:p>
            <a:r>
              <a:rPr lang="en-US" sz="1100" dirty="0"/>
              <a:t>Now let’s shift gears and learn that ACEs are NOT our destiny. </a:t>
            </a:r>
          </a:p>
          <a:p>
            <a:endParaRPr lang="en-US" sz="1100" dirty="0"/>
          </a:p>
          <a:p>
            <a:r>
              <a:rPr lang="en-US" sz="1100" dirty="0"/>
              <a:t>In recent years, we’ve learned from research about RESILIENCE, or the ability to bounce back from adversity, and how resiliency can lessen the impact of ACEs. </a:t>
            </a:r>
          </a:p>
          <a:p>
            <a:endParaRPr lang="en-US" sz="1100" dirty="0"/>
          </a:p>
          <a:p>
            <a:r>
              <a:rPr lang="en-US" sz="1100" dirty="0"/>
              <a:t>In Part 2, we will learn about protective factors that we can promote in our work with young people and as a community to help young people build resiliency, overcome adversity, and face challenges. </a:t>
            </a:r>
          </a:p>
          <a:p>
            <a:endParaRPr lang="en-US" sz="1100" dirty="0"/>
          </a:p>
          <a:p>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a:t>
            </a:r>
          </a:p>
          <a:p>
            <a:pPr marL="237093" indent="-237093">
              <a:buAutoNum type="arabicPeriod"/>
            </a:pPr>
            <a:r>
              <a:rPr lang="en-US" sz="1100" dirty="0">
                <a:solidFill>
                  <a:srgbClr val="C00000"/>
                </a:solidFill>
                <a:latin typeface="Arial Black" panose="020B0A04020102020204" pitchFamily="34" charset="0"/>
              </a:rPr>
              <a:t>This section addresses the definition of resilience and protective factors that make up resilience, with a focus on older kids (adolescents)</a:t>
            </a:r>
          </a:p>
          <a:p>
            <a:pPr marL="0" indent="0">
              <a:buNone/>
            </a:pPr>
            <a:endParaRPr lang="en-US" sz="11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333206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556593" y="4564505"/>
            <a:ext cx="6361043" cy="4643203"/>
          </a:xfrm>
        </p:spPr>
        <p:txBody>
          <a:bodyPr/>
          <a:lstStyle/>
          <a:p>
            <a:r>
              <a:rPr lang="en-US" sz="1000" dirty="0"/>
              <a:t>Read from slide: Resilience is the ability to not only survive but thrive.</a:t>
            </a:r>
          </a:p>
          <a:p>
            <a:endParaRPr lang="en-US" sz="800" i="1" dirty="0"/>
          </a:p>
          <a:p>
            <a:r>
              <a:rPr lang="en-US" sz="1000" b="1" i="1" dirty="0"/>
              <a:t>Demonstrate with toothpick and rubber band:</a:t>
            </a:r>
          </a:p>
          <a:p>
            <a:endParaRPr lang="en-US" sz="1000" b="1" i="1" dirty="0"/>
          </a:p>
          <a:p>
            <a:r>
              <a:rPr lang="en-US" sz="1000" b="1" i="1" dirty="0"/>
              <a:t>Tell me how these 2 items relate to resiliency (use chat or unmute)</a:t>
            </a:r>
          </a:p>
          <a:p>
            <a:endParaRPr lang="en-US" sz="800" i="1" dirty="0"/>
          </a:p>
          <a:p>
            <a:r>
              <a:rPr lang="en-US" sz="1000" i="1" dirty="0"/>
              <a:t>If we bend this toothpick as far as we can, really putting stress on it, “What will we see?” ‘We will see that eventually this toothpick will break.’ </a:t>
            </a:r>
          </a:p>
          <a:p>
            <a:r>
              <a:rPr lang="en-US" sz="1000" i="1" dirty="0"/>
              <a:t>Now if we put stress on this rubber band, you will see the rubber band will stretch but probably not break. </a:t>
            </a:r>
          </a:p>
          <a:p>
            <a:endParaRPr lang="en-US" sz="800" i="1" dirty="0"/>
          </a:p>
          <a:p>
            <a:r>
              <a:rPr lang="en-US" sz="1000" i="1" dirty="0"/>
              <a:t>Also, in order for a rubber band to move forward, we need to pull it back first. Just like in life, if something happens that knocks us back for awhile, we may fall back, but then look – we move forward, stronger than ever! (pull back rubber band and let go)</a:t>
            </a:r>
          </a:p>
          <a:p>
            <a:endParaRPr lang="en-US" sz="800" dirty="0"/>
          </a:p>
          <a:p>
            <a:r>
              <a:rPr lang="en-US" sz="1000" dirty="0"/>
              <a:t>Research on resilience has been exploding over the past several years, with many different models and definitions being developed. Here we will use a relatively simple definition of resilience but acknowledge that resilience is also a process. </a:t>
            </a:r>
          </a:p>
          <a:p>
            <a:endParaRPr lang="en-US" sz="1000" dirty="0"/>
          </a:p>
          <a:p>
            <a:endParaRPr lang="en-US" sz="800" dirty="0"/>
          </a:p>
          <a:p>
            <a:r>
              <a:rPr lang="en-US" sz="1000" dirty="0">
                <a:solidFill>
                  <a:srgbClr val="C00000"/>
                </a:solidFill>
                <a:latin typeface="Arial Black" panose="020B0A04020102020204" pitchFamily="34" charset="0"/>
              </a:rPr>
              <a:t>Slide key points:</a:t>
            </a:r>
          </a:p>
          <a:p>
            <a:r>
              <a:rPr lang="en-US" sz="1000" dirty="0">
                <a:solidFill>
                  <a:srgbClr val="C00000"/>
                </a:solidFill>
                <a:latin typeface="Arial Black" panose="020B0A04020102020204" pitchFamily="34" charset="0"/>
              </a:rPr>
              <a:t>1. Illustrate resilience with toothpick/rubber band either by demonstrating</a:t>
            </a:r>
          </a:p>
          <a:p>
            <a:pPr defTabSz="483194">
              <a:defRPr/>
            </a:pPr>
            <a:r>
              <a:rPr lang="en-US" sz="1000" dirty="0">
                <a:solidFill>
                  <a:srgbClr val="C00000"/>
                </a:solidFill>
                <a:latin typeface="Arial Black" panose="020B0A04020102020204" pitchFamily="34" charset="0"/>
              </a:rPr>
              <a:t>2. Resilience is the ability to bounce back from adversity and is a process of managing stress well even when faced with challenges.</a:t>
            </a:r>
            <a:endParaRPr lang="en-US" sz="1000" dirty="0">
              <a:solidFill>
                <a:srgbClr val="C00000"/>
              </a:solidFill>
            </a:endParaRPr>
          </a:p>
        </p:txBody>
      </p:sp>
    </p:spTree>
    <p:extLst>
      <p:ext uri="{BB962C8B-B14F-4D97-AF65-F5344CB8AC3E}">
        <p14:creationId xmlns:p14="http://schemas.microsoft.com/office/powerpoint/2010/main" val="3340684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fontAlgn="base"/>
            <a:r>
              <a:rPr lang="en-US" sz="1050" dirty="0"/>
              <a:t>Other key findings about resilience to keep in mind are that research has shown that resilience is…</a:t>
            </a:r>
          </a:p>
          <a:p>
            <a:pPr fontAlgn="base"/>
            <a:r>
              <a:rPr lang="en-US" sz="1050" dirty="0"/>
              <a:t> </a:t>
            </a:r>
          </a:p>
          <a:p>
            <a:pPr fontAlgn="base"/>
            <a:r>
              <a:rPr lang="en-US" sz="1050" dirty="0"/>
              <a:t>- ordinary, not extraordinary. Everyone has the capacity for resilience.</a:t>
            </a:r>
          </a:p>
          <a:p>
            <a:pPr fontAlgn="base"/>
            <a:r>
              <a:rPr lang="en-US" sz="1050" dirty="0"/>
              <a:t>- not a trait that people either have or do not have, but rather a process. </a:t>
            </a:r>
          </a:p>
          <a:p>
            <a:pPr fontAlgn="base"/>
            <a:r>
              <a:rPr lang="en-US" sz="1050" dirty="0"/>
              <a:t>- Resilience involves behaviors, thoughts and actions that can be learned and developed in anyone. It is part of healthy development and not applicable to adverse circumstances only. </a:t>
            </a:r>
          </a:p>
          <a:p>
            <a:pPr fontAlgn="base"/>
            <a:r>
              <a:rPr lang="en-US" sz="1050" dirty="0"/>
              <a:t>- Resilience is influenced tremendously by a person's environment. </a:t>
            </a:r>
          </a:p>
          <a:p>
            <a:pPr fontAlgn="base"/>
            <a:endParaRPr lang="en-US" sz="1050" dirty="0"/>
          </a:p>
          <a:p>
            <a:pPr fontAlgn="base"/>
            <a:r>
              <a:rPr lang="en-US" sz="1050" dirty="0"/>
              <a:t>Because resilience can be learned, it can be strengthened.</a:t>
            </a:r>
          </a:p>
          <a:p>
            <a:endParaRPr lang="en-US" sz="1050" dirty="0"/>
          </a:p>
          <a:p>
            <a:br>
              <a:rPr lang="en-US" sz="1050" dirty="0">
                <a:solidFill>
                  <a:srgbClr val="C00000"/>
                </a:solidFill>
                <a:latin typeface="Arial Black" panose="020B0A04020102020204" pitchFamily="34" charset="0"/>
              </a:rPr>
            </a:br>
            <a:r>
              <a:rPr lang="en-US" sz="1050" dirty="0">
                <a:solidFill>
                  <a:srgbClr val="C00000"/>
                </a:solidFill>
                <a:latin typeface="Arial Black" panose="020B0A04020102020204" pitchFamily="34" charset="0"/>
              </a:rPr>
              <a:t>Slide key points:</a:t>
            </a:r>
          </a:p>
          <a:p>
            <a:pPr marL="237093" indent="-237093">
              <a:buAutoNum type="arabicPeriod"/>
            </a:pPr>
            <a:r>
              <a:rPr lang="en-US" sz="1050" dirty="0">
                <a:solidFill>
                  <a:srgbClr val="C00000"/>
                </a:solidFill>
                <a:latin typeface="Arial Black" panose="020B0A04020102020204" pitchFamily="34" charset="0"/>
              </a:rPr>
              <a:t>Resilience is a process and can be learned and developed in anyone. </a:t>
            </a:r>
          </a:p>
          <a:p>
            <a:pPr marL="237093" indent="-237093">
              <a:buAutoNum type="arabicPeriod"/>
            </a:pPr>
            <a:r>
              <a:rPr lang="en-US" sz="1050" dirty="0">
                <a:solidFill>
                  <a:srgbClr val="C00000"/>
                </a:solidFill>
                <a:latin typeface="Arial Black" panose="020B0A04020102020204" pitchFamily="34" charset="0"/>
              </a:rPr>
              <a:t>Resilience is greatly influenced by a person’s environment which means we can all work to strengthen it for children.</a:t>
            </a:r>
          </a:p>
        </p:txBody>
      </p:sp>
    </p:spTree>
    <p:extLst>
      <p:ext uri="{BB962C8B-B14F-4D97-AF65-F5344CB8AC3E}">
        <p14:creationId xmlns:p14="http://schemas.microsoft.com/office/powerpoint/2010/main" val="2651693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556592" y="4560571"/>
            <a:ext cx="6281530" cy="4320540"/>
          </a:xfrm>
        </p:spPr>
        <p:txBody>
          <a:bodyPr/>
          <a:lstStyle/>
          <a:p>
            <a:r>
              <a:rPr lang="en-US" sz="1000" dirty="0"/>
              <a:t>Here is one way of thinking about resilience that has been used by the Wisconsin Office of Children’s Mental Health emphasizing we all have a mix of risk and protective factors in our lives.</a:t>
            </a:r>
          </a:p>
          <a:p>
            <a:endParaRPr lang="en-US" sz="1000" dirty="0"/>
          </a:p>
          <a:p>
            <a:r>
              <a:rPr lang="en-US" sz="1000" dirty="0"/>
              <a:t>Thinking of a child’s life as a scale, there are things stacked on both sides that shape a child’s development.</a:t>
            </a:r>
          </a:p>
          <a:p>
            <a:pPr marL="355638" indent="-355638">
              <a:buFont typeface="Arial" panose="020B0604020202020204" pitchFamily="34" charset="0"/>
              <a:buChar char="•"/>
            </a:pPr>
            <a:r>
              <a:rPr lang="en-US" sz="1000" dirty="0"/>
              <a:t>The factors stacked on either side of a scale determine how the scale tips. Not all factors weigh the same.</a:t>
            </a:r>
          </a:p>
          <a:p>
            <a:pPr marL="355638" indent="-355638" defTabSz="474184">
              <a:buFont typeface="Arial" panose="020B0604020202020204" pitchFamily="34" charset="0"/>
              <a:buChar char="•"/>
              <a:defRPr/>
            </a:pPr>
            <a:r>
              <a:rPr lang="en-US" sz="1000" dirty="0"/>
              <a:t>We want children to have scales that tip positive. Resilience is building up the side of the scale to tip positive even when a lot of things are stacked on the negative side.</a:t>
            </a:r>
          </a:p>
          <a:p>
            <a:pPr marL="355638" indent="-355638">
              <a:buFont typeface="Arial" panose="020B0604020202020204" pitchFamily="34" charset="0"/>
              <a:buChar char="•"/>
            </a:pPr>
            <a:r>
              <a:rPr lang="en-US" sz="1000" dirty="0"/>
              <a:t>Children are born with a fulcrum point in a certain place that represents the child’s internal factors, such as genetics and disposition. These factors impact how easy or difficult it is to move the fulcrum one way or the other. The fulcrum’s early position matters a lot, but it can also shift over time.</a:t>
            </a:r>
          </a:p>
          <a:p>
            <a:pPr marL="355638" indent="-355638">
              <a:buFont typeface="Arial" panose="020B0604020202020204" pitchFamily="34" charset="0"/>
              <a:buChar char="•"/>
            </a:pPr>
            <a:r>
              <a:rPr lang="en-US" sz="1000" dirty="0"/>
              <a:t>Ultimately, these indicators illustrate a theory of change predicting that more protective, positive experiences tip the child toward resilience and overall positive outcomes. More simply, the more support children receive, the more hopeful their future. </a:t>
            </a:r>
          </a:p>
          <a:p>
            <a:endParaRPr lang="en-US" sz="1000" dirty="0">
              <a:solidFill>
                <a:srgbClr val="C00000"/>
              </a:solidFill>
              <a:latin typeface="Arial Black" panose="020B0A04020102020204" pitchFamily="34" charset="0"/>
            </a:endParaRPr>
          </a:p>
          <a:p>
            <a:br>
              <a:rPr lang="en-US" sz="1000" dirty="0">
                <a:solidFill>
                  <a:srgbClr val="C00000"/>
                </a:solidFill>
                <a:latin typeface="Arial Black" panose="020B0A04020102020204" pitchFamily="34" charset="0"/>
              </a:rPr>
            </a:br>
            <a:r>
              <a:rPr lang="en-US" sz="1000" dirty="0">
                <a:solidFill>
                  <a:srgbClr val="C00000"/>
                </a:solidFill>
                <a:latin typeface="Arial Black" panose="020B0A04020102020204" pitchFamily="34" charset="0"/>
              </a:rPr>
              <a:t>Slide key points:</a:t>
            </a:r>
          </a:p>
          <a:p>
            <a:pPr marL="237093" indent="-237093">
              <a:buAutoNum type="arabicPeriod"/>
            </a:pPr>
            <a:r>
              <a:rPr lang="en-US" sz="1000" dirty="0">
                <a:solidFill>
                  <a:srgbClr val="C00000"/>
                </a:solidFill>
                <a:latin typeface="Arial Black" panose="020B0A04020102020204" pitchFamily="34" charset="0"/>
              </a:rPr>
              <a:t>One way to think of resilience is as a scale made up of positive factors on one side and negative factors on the other side. </a:t>
            </a:r>
          </a:p>
          <a:p>
            <a:pPr marL="237093" indent="-237093">
              <a:buAutoNum type="arabicPeriod"/>
            </a:pPr>
            <a:r>
              <a:rPr lang="en-US" sz="1000" dirty="0">
                <a:solidFill>
                  <a:srgbClr val="C00000"/>
                </a:solidFill>
                <a:latin typeface="Arial Black" panose="020B0A04020102020204" pitchFamily="34" charset="0"/>
              </a:rPr>
              <a:t>Resilience is achieved when the scale tips positive.</a:t>
            </a:r>
            <a:endParaRPr lang="en-US" sz="1000" dirty="0">
              <a:solidFill>
                <a:srgbClr val="C00000"/>
              </a:solidFill>
            </a:endParaRPr>
          </a:p>
        </p:txBody>
      </p:sp>
    </p:spTree>
    <p:extLst>
      <p:ext uri="{BB962C8B-B14F-4D97-AF65-F5344CB8AC3E}">
        <p14:creationId xmlns:p14="http://schemas.microsoft.com/office/powerpoint/2010/main" val="2651693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565" y="4407110"/>
            <a:ext cx="6679096" cy="5040629"/>
          </a:xfrm>
        </p:spPr>
        <p:txBody>
          <a:bodyPr/>
          <a:lstStyle/>
          <a:p>
            <a:pPr defTabSz="474184">
              <a:defRPr/>
            </a:pPr>
            <a:r>
              <a:rPr lang="en-US" sz="1000" b="1" i="1" dirty="0"/>
              <a:t>HANDOUT - Youth Development: Resiliency in Action model (in the google folder)</a:t>
            </a:r>
          </a:p>
          <a:p>
            <a:pPr defTabSz="474184">
              <a:defRPr/>
            </a:pPr>
            <a:endParaRPr lang="en-US" sz="1000" b="1" i="1" dirty="0"/>
          </a:p>
          <a:p>
            <a:pPr defTabSz="474184">
              <a:defRPr/>
            </a:pPr>
            <a:r>
              <a:rPr lang="en-US" sz="1000" dirty="0"/>
              <a:t>Again, there are many definitions and models of resiliency that have been developed by experts in the field. </a:t>
            </a:r>
            <a:r>
              <a:rPr lang="en-US" sz="1000" u="sng" dirty="0"/>
              <a:t>The model presented here is one that works well when thinking about adolescents and emphasizes youth development</a:t>
            </a:r>
            <a:r>
              <a:rPr lang="en-US" sz="1000" u="none" dirty="0"/>
              <a:t>. </a:t>
            </a:r>
            <a:r>
              <a:rPr lang="en-US" sz="1000" dirty="0"/>
              <a:t>One main take away from this model </a:t>
            </a:r>
            <a:r>
              <a:rPr lang="en-US" sz="1000" i="1" dirty="0"/>
              <a:t>(point to factors on left)</a:t>
            </a:r>
            <a:r>
              <a:rPr lang="en-US" sz="1000" dirty="0"/>
              <a:t>, is that resiliency is made up of both external protective factors, or what surrounds a child, like caring adults, as well as internal protective factors </a:t>
            </a:r>
            <a:r>
              <a:rPr lang="en-US" sz="1000" i="1" dirty="0"/>
              <a:t>(point to middle right box), </a:t>
            </a:r>
            <a:r>
              <a:rPr lang="en-US" sz="1000" dirty="0"/>
              <a:t>like problem-solving skills. The model also includes youth needs as an important piece that when met, works together with the individual and environmental protective factors to build resilience. </a:t>
            </a:r>
          </a:p>
          <a:p>
            <a:endParaRPr lang="en-US" sz="1000" dirty="0"/>
          </a:p>
          <a:p>
            <a:r>
              <a:rPr lang="en-US" sz="1000" dirty="0"/>
              <a:t>Today we will focus first on the external protective factors that support resilient youth from this model (caring relationships, meaningful participation, and high expectations) and then we’ll talk about some of the other strategies or protective factors that support youth needs listed here, such as mastery and challenge.  </a:t>
            </a:r>
          </a:p>
          <a:p>
            <a:endParaRPr lang="en-US" sz="1000" dirty="0"/>
          </a:p>
          <a:p>
            <a:endParaRPr lang="en-US" sz="800" dirty="0"/>
          </a:p>
          <a:p>
            <a:r>
              <a:rPr lang="en-US" sz="1000" dirty="0">
                <a:solidFill>
                  <a:srgbClr val="C00000"/>
                </a:solidFill>
                <a:latin typeface="Arial Black" panose="020B0A04020102020204" pitchFamily="34" charset="0"/>
              </a:rPr>
              <a:t>Slide key points:</a:t>
            </a:r>
          </a:p>
          <a:p>
            <a:pPr marL="237093" indent="-237093">
              <a:buAutoNum type="arabicPeriod"/>
            </a:pPr>
            <a:r>
              <a:rPr lang="en-US" sz="1000" dirty="0">
                <a:solidFill>
                  <a:srgbClr val="C00000"/>
                </a:solidFill>
                <a:latin typeface="Arial Black" panose="020B0A04020102020204" pitchFamily="34" charset="0"/>
              </a:rPr>
              <a:t>Introduce model emphasizing it works well for adolescents and highlight the key components of both external/environmental and internal/individual protective factors.</a:t>
            </a:r>
          </a:p>
          <a:p>
            <a:pPr marL="237093" indent="-237093">
              <a:buAutoNum type="arabicPeriod"/>
            </a:pPr>
            <a:r>
              <a:rPr lang="en-US" sz="1000" dirty="0">
                <a:solidFill>
                  <a:srgbClr val="C00000"/>
                </a:solidFill>
                <a:latin typeface="Arial Black" panose="020B0A04020102020204" pitchFamily="34" charset="0"/>
              </a:rPr>
              <a:t>Transition to talk about external protective factors – caring relationships, meaningful participation, and high expectations.</a:t>
            </a:r>
          </a:p>
          <a:p>
            <a:pPr marL="237093" indent="-237093">
              <a:buAutoNum type="arabicPeriod"/>
            </a:pPr>
            <a:r>
              <a:rPr lang="en-US" sz="1000" dirty="0">
                <a:solidFill>
                  <a:srgbClr val="C00000"/>
                </a:solidFill>
                <a:latin typeface="Arial Black" panose="020B0A04020102020204" pitchFamily="34" charset="0"/>
              </a:rPr>
              <a:t>Introduce the worksheet.</a:t>
            </a:r>
            <a:endParaRPr lang="en-US" sz="1000" dirty="0">
              <a:solidFill>
                <a:srgbClr val="C00000"/>
              </a:solidFill>
            </a:endParaRPr>
          </a:p>
        </p:txBody>
      </p:sp>
    </p:spTree>
    <p:extLst>
      <p:ext uri="{BB962C8B-B14F-4D97-AF65-F5344CB8AC3E}">
        <p14:creationId xmlns:p14="http://schemas.microsoft.com/office/powerpoint/2010/main" val="2385804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100" b="1" i="1" dirty="0"/>
              <a:t>HANDOUT - Strategies to Build Resiliency (printed from the google folder or email attachment)</a:t>
            </a:r>
            <a:r>
              <a:rPr lang="en-US" sz="1100" i="1" dirty="0"/>
              <a:t> </a:t>
            </a: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This is where we will use the handout you can see on this slide. If you don’t have the handout, please use a blank piece of paper for notes.</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Each gray box corresponds to one of the slides that follow. </a:t>
            </a:r>
            <a:r>
              <a:rPr lang="en-US" sz="1100" i="0" dirty="0"/>
              <a:t>As we talk about each of these, you can follow along with the handout. There is space to write down examples or ideas in each area for how you can build resiliency for both youth and/or for yourself. </a:t>
            </a:r>
            <a:r>
              <a:rPr lang="en-US" sz="1100" dirty="0">
                <a:effectLst/>
                <a:latin typeface="Helvetica Neue"/>
                <a:ea typeface="Helvetica Neue"/>
                <a:cs typeface="Helvetica Neue"/>
                <a:sym typeface="Helvetica Neue"/>
              </a:rPr>
              <a:t>For youth, think about a young person you would like to help make stronger and which of these areas might be most important to them. For yourself, think about the relationships or experiences you have had that helped you in the face of challenges in your life, or what could you do differently to build your own resiliency. </a:t>
            </a:r>
            <a:r>
              <a:rPr lang="en-US" sz="1100" b="1" dirty="0">
                <a:effectLst/>
                <a:latin typeface="Helvetica Neue"/>
                <a:ea typeface="Helvetica Neue"/>
                <a:cs typeface="Helvetica Neue"/>
                <a:sym typeface="Helvetica Neue"/>
              </a:rPr>
              <a:t>Writing notes on this handout will be helpful in completing the evaluation at the end of this workshop.</a:t>
            </a:r>
          </a:p>
          <a:p>
            <a:r>
              <a:rPr lang="en-US" sz="1100" dirty="0"/>
              <a:t> </a:t>
            </a:r>
            <a:br>
              <a:rPr lang="en-US" sz="1100" dirty="0"/>
            </a:br>
            <a:r>
              <a:rPr lang="en-US" sz="1100" dirty="0"/>
              <a:t>Let’s start with external factors that support resiliency. These are all things we can provide in our everyday work or interactions with youth. </a:t>
            </a:r>
          </a:p>
        </p:txBody>
      </p:sp>
    </p:spTree>
    <p:extLst>
      <p:ext uri="{BB962C8B-B14F-4D97-AF65-F5344CB8AC3E}">
        <p14:creationId xmlns:p14="http://schemas.microsoft.com/office/powerpoint/2010/main" val="2996057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318052" y="4560570"/>
            <a:ext cx="6758609" cy="4725836"/>
          </a:xfrm>
        </p:spPr>
        <p:txBody>
          <a:bodyPr/>
          <a:lstStyle/>
          <a:p>
            <a:pPr marL="177819" indent="-177819">
              <a:spcAft>
                <a:spcPts val="622"/>
              </a:spcAft>
              <a:buFont typeface="Arial" panose="020B0604020202020204" pitchFamily="34" charset="0"/>
              <a:buChar char="•"/>
            </a:pPr>
            <a:r>
              <a:rPr lang="en-US" sz="1000" dirty="0"/>
              <a:t>The first and arguably most important of the protective factors that build resilience is Caring Relationships. </a:t>
            </a:r>
          </a:p>
          <a:p>
            <a:pPr marL="177819" indent="-177819">
              <a:spcAft>
                <a:spcPts val="622"/>
              </a:spcAft>
              <a:buFont typeface="Arial" panose="020B0604020202020204" pitchFamily="34" charset="0"/>
              <a:buChar char="•"/>
            </a:pPr>
            <a:r>
              <a:rPr lang="en-US" sz="1000" dirty="0"/>
              <a:t>Positive relationships are important for youth resiliency whether it’s having a supportive caregiver at home, a caring adult at school or in the community, as well as positive peer relationships. Caring relationships are supportive connections to others and having a person who is there and who listens non-judgmentally.</a:t>
            </a:r>
          </a:p>
          <a:p>
            <a:pPr marL="177819" indent="-177819">
              <a:spcAft>
                <a:spcPts val="622"/>
              </a:spcAft>
              <a:buFont typeface="Arial" panose="020B0604020202020204" pitchFamily="34" charset="0"/>
              <a:buChar char="•"/>
            </a:pPr>
            <a:r>
              <a:rPr lang="en-US" sz="1000" dirty="0"/>
              <a:t>Many studies have emphasized having a caring and positive adult role model is a critical component of youth resiliency. For youth, a caring relationship with a trusted adult conveys compassion, understanding, respect and interest, is grounded in listening, and establishing safety and basic trust. </a:t>
            </a:r>
          </a:p>
          <a:p>
            <a:pPr lvl="0"/>
            <a:endParaRPr lang="en-US" sz="800" dirty="0"/>
          </a:p>
          <a:p>
            <a:pPr lvl="0"/>
            <a:r>
              <a:rPr lang="en-US" sz="1000" b="1" dirty="0"/>
              <a:t>PLAY VIDEO (EXAMPLES AFTER FIRST 3)</a:t>
            </a:r>
          </a:p>
          <a:p>
            <a:pPr lvl="0"/>
            <a:endParaRPr lang="en-US" sz="1000" dirty="0"/>
          </a:p>
          <a:p>
            <a:pPr lvl="0"/>
            <a:r>
              <a:rPr lang="en-US" sz="1000" dirty="0"/>
              <a:t>Teacher handshake video: </a:t>
            </a:r>
            <a:r>
              <a:rPr lang="en-US" sz="1000" u="sng" dirty="0">
                <a:hlinkClick r:id="rId3"/>
              </a:rPr>
              <a:t>https://www.nbcnews.com/video/teacher-s-twist-on-a-high-five-has-students-smiling-867194947871</a:t>
            </a:r>
            <a:r>
              <a:rPr lang="en-US" sz="1000" u="sng" dirty="0"/>
              <a:t> </a:t>
            </a:r>
            <a:r>
              <a:rPr lang="en-US" sz="1000" u="none" dirty="0"/>
              <a:t>(1 minute, 7 seconds)</a:t>
            </a:r>
          </a:p>
          <a:p>
            <a:pPr lvl="0"/>
            <a:endParaRPr lang="en-US" sz="1000" dirty="0"/>
          </a:p>
          <a:p>
            <a:pPr lvl="0"/>
            <a:r>
              <a:rPr lang="en-US" sz="1000" i="1" dirty="0"/>
              <a:t>Other Examples: Sending a letter to students before the start of a school year; Chippewa Falls blue dot example -- all kids names are on a wall and teachers put a sticker by kids they know/have a relationship with. When they were done could see kids who needed connection and make a plan for it; Your own example or ask for audience examples. </a:t>
            </a:r>
          </a:p>
          <a:p>
            <a:endParaRPr lang="en-US" sz="1000" dirty="0">
              <a:solidFill>
                <a:srgbClr val="C00000"/>
              </a:solidFill>
              <a:latin typeface="Arial Black" panose="020B0A04020102020204" pitchFamily="34" charset="0"/>
            </a:endParaRPr>
          </a:p>
          <a:p>
            <a:br>
              <a:rPr lang="en-US" sz="1000" dirty="0">
                <a:solidFill>
                  <a:srgbClr val="C00000"/>
                </a:solidFill>
                <a:latin typeface="Arial Black" panose="020B0A04020102020204" pitchFamily="34" charset="0"/>
              </a:rPr>
            </a:br>
            <a:r>
              <a:rPr lang="en-US" sz="1000" dirty="0">
                <a:solidFill>
                  <a:srgbClr val="C00000"/>
                </a:solidFill>
                <a:latin typeface="Arial Black" panose="020B0A04020102020204" pitchFamily="34" charset="0"/>
              </a:rPr>
              <a:t>Slide key points:</a:t>
            </a:r>
          </a:p>
          <a:p>
            <a:pPr marL="237093" indent="-237093" defTabSz="474184">
              <a:buFontTx/>
              <a:buAutoNum type="arabicPeriod"/>
              <a:defRPr/>
            </a:pPr>
            <a:r>
              <a:rPr lang="en-US" sz="1000" dirty="0">
                <a:solidFill>
                  <a:srgbClr val="C00000"/>
                </a:solidFill>
                <a:latin typeface="Arial Black" panose="020B0A04020102020204" pitchFamily="34" charset="0"/>
              </a:rPr>
              <a:t>“A caring and supportive relationship remains the most critical variable throughout childhood and adolescence.” Having a caring and positive adult role model is a critical component of youth resiliency.</a:t>
            </a:r>
          </a:p>
          <a:p>
            <a:pPr marL="237093" indent="-237093" defTabSz="474184">
              <a:buFontTx/>
              <a:buAutoNum type="arabicPeriod"/>
              <a:defRPr/>
            </a:pPr>
            <a:r>
              <a:rPr lang="en-US" sz="1000" dirty="0">
                <a:solidFill>
                  <a:srgbClr val="C00000"/>
                </a:solidFill>
                <a:latin typeface="Arial Black" panose="020B0A04020102020204" pitchFamily="34" charset="0"/>
              </a:rPr>
              <a:t>Share examples (video, other examples above, or  your own example).</a:t>
            </a:r>
          </a:p>
        </p:txBody>
      </p:sp>
    </p:spTree>
    <p:extLst>
      <p:ext uri="{BB962C8B-B14F-4D97-AF65-F5344CB8AC3E}">
        <p14:creationId xmlns:p14="http://schemas.microsoft.com/office/powerpoint/2010/main" val="3921478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477078" y="4560572"/>
            <a:ext cx="6202017" cy="4647137"/>
          </a:xfrm>
        </p:spPr>
        <p:txBody>
          <a:bodyPr/>
          <a:lstStyle/>
          <a:p>
            <a:pPr marL="177819" indent="-177819">
              <a:buFont typeface="Arial" panose="020B0604020202020204" pitchFamily="34" charset="0"/>
              <a:buChar char="•"/>
            </a:pPr>
            <a:r>
              <a:rPr lang="en-US" sz="1000" dirty="0"/>
              <a:t>The next of the external assets we can help build for youth is Meaningful Participation. Youth need opportunities to participate in activities that are meaningful, relevant, engaging and foster a sense of responsibility and contribution. </a:t>
            </a:r>
          </a:p>
          <a:p>
            <a:pPr marL="177819" indent="-177819">
              <a:spcBef>
                <a:spcPts val="622"/>
              </a:spcBef>
              <a:buFont typeface="Arial" panose="020B0604020202020204" pitchFamily="34" charset="0"/>
              <a:buChar char="•"/>
            </a:pPr>
            <a:r>
              <a:rPr lang="en-US" sz="1000" dirty="0"/>
              <a:t>Meaningful participation also means engaging young people in decision-making that recognizes their value and their contribution (We underutilize kids…big time)</a:t>
            </a:r>
          </a:p>
          <a:p>
            <a:pPr marL="177819" indent="-177819">
              <a:spcBef>
                <a:spcPts val="622"/>
              </a:spcBef>
              <a:buFont typeface="Arial" panose="020B0604020202020204" pitchFamily="34" charset="0"/>
              <a:buChar char="•"/>
            </a:pPr>
            <a:r>
              <a:rPr lang="en-US" sz="1000" dirty="0"/>
              <a:t>Meaningful participation is connecting kids to activities that matter to them and ensuring young people set their own goals and how to best achieve them. They are treated as actors in their own lives. </a:t>
            </a:r>
          </a:p>
          <a:p>
            <a:pPr marL="177819" indent="-177819">
              <a:spcBef>
                <a:spcPts val="622"/>
              </a:spcBef>
              <a:buFont typeface="Arial" panose="020B0604020202020204" pitchFamily="34" charset="0"/>
              <a:buChar char="•"/>
            </a:pPr>
            <a:r>
              <a:rPr lang="en-US" sz="1000" dirty="0"/>
              <a:t>In practice this is providing opportunities for problem-solving, decision-making, goal-setting, helping others, and sharing power with youth in real ways.</a:t>
            </a:r>
          </a:p>
          <a:p>
            <a:endParaRPr lang="en-US" sz="1000" dirty="0"/>
          </a:p>
          <a:p>
            <a:pPr marL="0" marR="0" lvl="0" indent="0" defTabSz="457200" eaLnBrk="1" fontAlgn="auto" latinLnBrk="0" hangingPunct="1">
              <a:lnSpc>
                <a:spcPct val="117999"/>
              </a:lnSpc>
              <a:spcBef>
                <a:spcPts val="0"/>
              </a:spcBef>
              <a:spcAft>
                <a:spcPts val="0"/>
              </a:spcAft>
              <a:buClrTx/>
              <a:buSzTx/>
              <a:buFontTx/>
              <a:buNone/>
              <a:tabLst/>
              <a:defRPr/>
            </a:pPr>
            <a:r>
              <a:rPr lang="en-US" sz="1000" b="1" dirty="0"/>
              <a:t>EXAMPLES AFTER 1</a:t>
            </a:r>
            <a:r>
              <a:rPr lang="en-US" sz="1000" b="1" baseline="30000" dirty="0"/>
              <a:t>ST</a:t>
            </a:r>
            <a:r>
              <a:rPr lang="en-US" sz="1000" b="1" dirty="0"/>
              <a:t> 3</a:t>
            </a:r>
          </a:p>
          <a:p>
            <a:endParaRPr lang="en-US" sz="1000" i="1" dirty="0"/>
          </a:p>
          <a:p>
            <a:r>
              <a:rPr lang="en-US" sz="1000" i="1" dirty="0"/>
              <a:t>Examples: An example of this in practice might be having youth set ground rules or agendas for whatever the task of the group is, or giving kids the opportunity to provide input/feedback following a lesson, program or activity using their voice to make it better; Audience examples</a:t>
            </a:r>
          </a:p>
          <a:p>
            <a:pPr algn="l"/>
            <a:endParaRPr lang="en-US" sz="1000" dirty="0"/>
          </a:p>
          <a:p>
            <a:br>
              <a:rPr lang="en-US" sz="1000" dirty="0">
                <a:solidFill>
                  <a:srgbClr val="C00000"/>
                </a:solidFill>
                <a:latin typeface="Arial Black" panose="020B0A04020102020204" pitchFamily="34" charset="0"/>
              </a:rPr>
            </a:br>
            <a:r>
              <a:rPr lang="en-US" sz="1000" dirty="0">
                <a:solidFill>
                  <a:srgbClr val="C00000"/>
                </a:solidFill>
                <a:latin typeface="Arial Black" panose="020B0A04020102020204" pitchFamily="34" charset="0"/>
              </a:rPr>
              <a:t>Slide key points:</a:t>
            </a:r>
          </a:p>
          <a:p>
            <a:pPr marL="237093" indent="-237093">
              <a:buAutoNum type="arabicPeriod"/>
            </a:pPr>
            <a:r>
              <a:rPr lang="en-US" sz="1000" dirty="0">
                <a:solidFill>
                  <a:srgbClr val="C00000"/>
                </a:solidFill>
                <a:latin typeface="Arial Black" panose="020B0A04020102020204" pitchFamily="34" charset="0"/>
              </a:rPr>
              <a:t>Youth need opportunities to participate in activities that are meaningful, relevant, engaging and foster a sense of responsibility and contribution. </a:t>
            </a:r>
          </a:p>
          <a:p>
            <a:pPr marL="237093" indent="-237093" defTabSz="474184">
              <a:buFontTx/>
              <a:buAutoNum type="arabicPeriod"/>
              <a:defRPr/>
            </a:pPr>
            <a:r>
              <a:rPr lang="en-US" sz="1000" dirty="0">
                <a:solidFill>
                  <a:srgbClr val="C00000"/>
                </a:solidFill>
                <a:latin typeface="Arial Black" panose="020B0A04020102020204" pitchFamily="34" charset="0"/>
              </a:rPr>
              <a:t>In practice this is providing opportunities for problem-solving, decision-making, goal-setting, helping others, and sharing power with youth in real ways.</a:t>
            </a:r>
          </a:p>
          <a:p>
            <a:pPr marL="237093" indent="-237093">
              <a:buAutoNum type="arabicPeriod"/>
            </a:pPr>
            <a:r>
              <a:rPr lang="en-US" sz="1000" dirty="0">
                <a:solidFill>
                  <a:srgbClr val="C00000"/>
                </a:solidFill>
                <a:latin typeface="Arial Black" panose="020B0A04020102020204" pitchFamily="34" charset="0"/>
              </a:rPr>
              <a:t>Optional - share your own or audience examples.</a:t>
            </a:r>
          </a:p>
        </p:txBody>
      </p:sp>
    </p:spTree>
    <p:extLst>
      <p:ext uri="{BB962C8B-B14F-4D97-AF65-F5344CB8AC3E}">
        <p14:creationId xmlns:p14="http://schemas.microsoft.com/office/powerpoint/2010/main" val="4037032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238539" y="4407108"/>
            <a:ext cx="6917635" cy="4957997"/>
          </a:xfrm>
        </p:spPr>
        <p:txBody>
          <a:bodyPr/>
          <a:lstStyle/>
          <a:p>
            <a:pPr>
              <a:spcAft>
                <a:spcPts val="622"/>
              </a:spcAft>
            </a:pPr>
            <a:r>
              <a:rPr lang="en-US" sz="900" dirty="0"/>
              <a:t>Messages of High Expectations communicate not only firm guidance, structure, and challenge, but convey a belief in the innate resilience of youth. It looks for strengths and assets as opposed to problems and deficits. The most obvious and powerful is at the belief level, where adults and staff communicate the message that a student has everything they need to be successful. High expectations also include providing structure through setting boundaries and rules -- kids benefit from limits and consequences.</a:t>
            </a:r>
          </a:p>
          <a:p>
            <a:pPr>
              <a:spcAft>
                <a:spcPts val="622"/>
              </a:spcAft>
            </a:pPr>
            <a:endParaRPr lang="en-US" sz="900" dirty="0"/>
          </a:p>
          <a:p>
            <a:pPr>
              <a:spcAft>
                <a:spcPts val="622"/>
              </a:spcAft>
            </a:pPr>
            <a:r>
              <a:rPr lang="en-US" sz="900" dirty="0"/>
              <a:t>Perhaps more than any other variable, low expectations on the part of youth-serving staff have been correlated with poor outcomes and vice versa: high expectations—</a:t>
            </a:r>
            <a:r>
              <a:rPr lang="en-US" sz="900" u="sng" dirty="0"/>
              <a:t>with the support necessary to meet them</a:t>
            </a:r>
            <a:r>
              <a:rPr lang="en-US" sz="900" dirty="0"/>
              <a:t>—directly relates to positive outcomes. Have you heard, “This kid isn’t ready to learn…he’s got too many problems”? Kids who are labeled by schools and agencies in this way often adopt low expectations for themselves. A response framed by resiliency is that he only gets one chance to be 12 and in 7th grade, let’s not give it away. Keep the expectations realistic and provide support, and the belief that this child can succeed front and center! </a:t>
            </a:r>
          </a:p>
          <a:p>
            <a:pPr>
              <a:spcAft>
                <a:spcPts val="622"/>
              </a:spcAft>
            </a:pPr>
            <a:endParaRPr lang="en-US" sz="900" dirty="0"/>
          </a:p>
          <a:p>
            <a:pPr>
              <a:spcAft>
                <a:spcPts val="622"/>
              </a:spcAft>
            </a:pPr>
            <a:r>
              <a:rPr lang="en-US" sz="900" dirty="0"/>
              <a:t>To summarize, the first 3 factors (Caring Relationships, Meaningful Participation, and High Expectations) represent </a:t>
            </a:r>
            <a:r>
              <a:rPr lang="en-US" sz="900" b="1" dirty="0"/>
              <a:t>external assets </a:t>
            </a:r>
            <a:r>
              <a:rPr lang="en-US" sz="900" dirty="0"/>
              <a:t>that have consistently been shown to help young people bounce back from stress and adversity. </a:t>
            </a:r>
          </a:p>
          <a:p>
            <a:pPr>
              <a:spcAft>
                <a:spcPts val="622"/>
              </a:spcAft>
            </a:pPr>
            <a:endParaRPr lang="en-US" sz="900" dirty="0"/>
          </a:p>
          <a:p>
            <a:pPr>
              <a:spcAft>
                <a:spcPts val="622"/>
              </a:spcAft>
            </a:pPr>
            <a:r>
              <a:rPr lang="en-US" sz="900" i="1" dirty="0"/>
              <a:t>Optional audience engagement: Ask participants to share examples (</a:t>
            </a:r>
            <a:r>
              <a:rPr lang="en-US" sz="900" b="1" i="1" dirty="0"/>
              <a:t>unmute or in chat)</a:t>
            </a:r>
            <a:r>
              <a:rPr lang="en-US" sz="900" i="1" dirty="0"/>
              <a:t> of an important relationship in their lives, when they have used meaningful participation or high expectations for a young person or in their lives, or any other comments about the first 3 (e.g., who in your life has had high expectations for you) Could also use breakout rooms or whiteboard here.</a:t>
            </a:r>
          </a:p>
          <a:p>
            <a:pPr>
              <a:spcAft>
                <a:spcPts val="622"/>
              </a:spcAft>
            </a:pPr>
            <a:endParaRPr lang="en-US" sz="900" i="1" dirty="0"/>
          </a:p>
          <a:p>
            <a:r>
              <a:rPr lang="en-US" sz="900" b="1" dirty="0">
                <a:solidFill>
                  <a:srgbClr val="C00000"/>
                </a:solidFill>
                <a:latin typeface="Arial Black" panose="020B0A04020102020204" pitchFamily="34" charset="0"/>
              </a:rPr>
              <a:t>Slide key points:</a:t>
            </a:r>
          </a:p>
          <a:p>
            <a:pPr marL="237093" indent="-237093">
              <a:buAutoNum type="arabicPeriod"/>
            </a:pPr>
            <a:r>
              <a:rPr lang="en-US" sz="900" b="1" dirty="0">
                <a:solidFill>
                  <a:srgbClr val="C00000"/>
                </a:solidFill>
                <a:latin typeface="Arial Black" panose="020B0A04020102020204" pitchFamily="34" charset="0"/>
              </a:rPr>
              <a:t>High expectation messages communicate not only firm guidance, structure, and challenge, but convey a belief in the innate resilience of youth. It looks for strengths and assets as opposed to problems and deficits.</a:t>
            </a:r>
          </a:p>
          <a:p>
            <a:pPr marL="237093" indent="-237093">
              <a:buAutoNum type="arabicPeriod"/>
            </a:pPr>
            <a:r>
              <a:rPr lang="en-US" sz="900" b="1" dirty="0">
                <a:solidFill>
                  <a:srgbClr val="C00000"/>
                </a:solidFill>
                <a:latin typeface="Arial Black" panose="020B0A04020102020204" pitchFamily="34" charset="0"/>
              </a:rPr>
              <a:t>Kids who are negatively labeled often experience unrealistically low expectations from those around them and adopt low expectations for themselves. Flip this thinking and raise expectations for all kids, with support. </a:t>
            </a:r>
          </a:p>
          <a:p>
            <a:pPr marL="237093" indent="-237093">
              <a:buAutoNum type="arabicPeriod"/>
            </a:pPr>
            <a:r>
              <a:rPr lang="en-US" sz="900" b="1" dirty="0">
                <a:solidFill>
                  <a:srgbClr val="C00000"/>
                </a:solidFill>
                <a:latin typeface="Arial Black" panose="020B0A04020102020204" pitchFamily="34" charset="0"/>
              </a:rPr>
              <a:t>Optional - share examples. </a:t>
            </a:r>
          </a:p>
        </p:txBody>
      </p:sp>
    </p:spTree>
    <p:extLst>
      <p:ext uri="{BB962C8B-B14F-4D97-AF65-F5344CB8AC3E}">
        <p14:creationId xmlns:p14="http://schemas.microsoft.com/office/powerpoint/2010/main" val="109171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723900"/>
            <a:ext cx="6454775" cy="3630613"/>
          </a:xfrm>
        </p:spPr>
      </p:sp>
      <p:sp>
        <p:nvSpPr>
          <p:cNvPr id="3" name="Notes Placeholder 2"/>
          <p:cNvSpPr>
            <a:spLocks noGrp="1"/>
          </p:cNvSpPr>
          <p:nvPr>
            <p:ph type="body" idx="1"/>
          </p:nvPr>
        </p:nvSpPr>
        <p:spPr>
          <a:xfrm>
            <a:off x="914400" y="4560571"/>
            <a:ext cx="5638800" cy="4320540"/>
          </a:xfrm>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Please note private comments may be viewed by the host at the completion of the workshop. Just a heads up.</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Please use the mute button when you are not actively speaking. When you would like to share comments or questions, please unmute yourself and say your name when you begin speaking. </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Use the raise hand or chat feature. This will help to minimize talking over one another.</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t>There will be about a 10–15-minute break between the two parts of the workshops.</a:t>
            </a:r>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endParaRPr lang="en-US" sz="1100" dirty="0"/>
          </a:p>
          <a:p>
            <a:pPr marL="0" marR="0" lvl="0" indent="0" defTabSz="457200" eaLnBrk="1" fontAlgn="auto" latinLnBrk="0" hangingPunct="1">
              <a:lnSpc>
                <a:spcPct val="117999"/>
              </a:lnSpc>
              <a:spcBef>
                <a:spcPts val="0"/>
              </a:spcBef>
              <a:spcAft>
                <a:spcPts val="0"/>
              </a:spcAft>
              <a:buClrTx/>
              <a:buSzTx/>
              <a:buFontTx/>
              <a:buNone/>
              <a:tabLst/>
              <a:defRPr/>
            </a:pPr>
            <a:r>
              <a:rPr lang="en-US" sz="1100" dirty="0">
                <a:solidFill>
                  <a:srgbClr val="FF0000"/>
                </a:solidFill>
                <a:latin typeface="Arial Black" panose="020B0A04020102020204" pitchFamily="34" charset="0"/>
              </a:rPr>
              <a:t>Slide key points:</a:t>
            </a:r>
            <a:endParaRPr lang="en-US" sz="1100" dirty="0">
              <a:solidFill>
                <a:srgbClr val="FF0000"/>
              </a:solidFill>
            </a:endParaRPr>
          </a:p>
          <a:p>
            <a:pPr marL="228567" indent="-228567" defTabSz="474184">
              <a:buAutoNum type="arabicPeriod"/>
              <a:defRPr/>
            </a:pPr>
            <a:r>
              <a:rPr lang="en-US" sz="1100" dirty="0">
                <a:solidFill>
                  <a:srgbClr val="FF0000"/>
                </a:solidFill>
                <a:latin typeface="Arial Black" panose="020B0A04020102020204" pitchFamily="34" charset="0"/>
              </a:rPr>
              <a:t>Review virtual workshop etiquette</a:t>
            </a:r>
          </a:p>
          <a:p>
            <a:pPr marL="228567" indent="-228567" defTabSz="474184">
              <a:buAutoNum type="arabicPeriod"/>
              <a:defRPr/>
            </a:pPr>
            <a:r>
              <a:rPr lang="en-US" sz="1100" dirty="0">
                <a:solidFill>
                  <a:srgbClr val="FF0000"/>
                </a:solidFill>
                <a:latin typeface="Arial Black" panose="020B0A04020102020204" pitchFamily="34" charset="0"/>
              </a:rPr>
              <a:t>There will be a break</a:t>
            </a:r>
          </a:p>
        </p:txBody>
      </p:sp>
    </p:spTree>
    <p:extLst>
      <p:ext uri="{BB962C8B-B14F-4D97-AF65-F5344CB8AC3E}">
        <p14:creationId xmlns:p14="http://schemas.microsoft.com/office/powerpoint/2010/main" val="4150955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556591" y="4560571"/>
            <a:ext cx="6122504" cy="4320540"/>
          </a:xfrm>
        </p:spPr>
        <p:txBody>
          <a:bodyPr/>
          <a:lstStyle/>
          <a:p>
            <a:r>
              <a:rPr lang="en-US" sz="1100" u="sng" dirty="0"/>
              <a:t>The next several slides are additional considerations to help kids be resilient. In many cases, these suggestions come from youths themselves.  </a:t>
            </a:r>
          </a:p>
          <a:p>
            <a:endParaRPr lang="en-US" sz="1100" b="1" dirty="0"/>
          </a:p>
          <a:p>
            <a:r>
              <a:rPr lang="en-US" sz="1100" b="1" dirty="0"/>
              <a:t>Mastery</a:t>
            </a:r>
            <a:endParaRPr lang="en-US" sz="1100" dirty="0"/>
          </a:p>
          <a:p>
            <a:pPr marL="177819" indent="-177819">
              <a:buFont typeface="Arial" panose="020B0604020202020204" pitchFamily="34" charset="0"/>
              <a:buChar char="•"/>
            </a:pPr>
            <a:r>
              <a:rPr lang="en-US" sz="1100" dirty="0"/>
              <a:t>It is important for adolescents to have one or more things they can do well, take pride in, and share with others. This could be hobbies, sports, performing arts, computer technology, or others. Mastering a skill helps kids experience success.</a:t>
            </a:r>
          </a:p>
          <a:p>
            <a:pPr marL="177819" indent="-177819">
              <a:spcBef>
                <a:spcPts val="622"/>
              </a:spcBef>
              <a:buFont typeface="Arial" panose="020B0604020202020204" pitchFamily="34" charset="0"/>
              <a:buChar char="•"/>
            </a:pPr>
            <a:r>
              <a:rPr lang="en-US" sz="1100" dirty="0"/>
              <a:t>Those who have experienced trauma feel a tremendous sense of loss of power. Mastery is very important.  </a:t>
            </a:r>
          </a:p>
          <a:p>
            <a:pPr marL="177819" indent="-177819">
              <a:spcBef>
                <a:spcPts val="622"/>
              </a:spcBef>
              <a:buFont typeface="Arial" panose="020B0604020202020204" pitchFamily="34" charset="0"/>
              <a:buChar char="•"/>
            </a:pPr>
            <a:r>
              <a:rPr lang="en-US" sz="1100" dirty="0"/>
              <a:t>Mastery is not about talking. It’s about doing. If academic learning is not a strong area, what is? Think about ways we can help kids figure this out. It is critical to help them remember what they are good at and encourage them to do more of that stuff!</a:t>
            </a:r>
          </a:p>
          <a:p>
            <a:endParaRPr lang="en-US" sz="1100" dirty="0">
              <a:solidFill>
                <a:srgbClr val="C00000"/>
              </a:solidFill>
              <a:latin typeface="Arial Black" panose="020B0A04020102020204" pitchFamily="34" charset="0"/>
            </a:endParaRPr>
          </a:p>
          <a:p>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a:t>
            </a:r>
          </a:p>
          <a:p>
            <a:pPr marL="237093" indent="-237093">
              <a:buAutoNum type="arabicPeriod"/>
            </a:pPr>
            <a:r>
              <a:rPr lang="en-US" sz="1100" dirty="0">
                <a:solidFill>
                  <a:srgbClr val="C00000"/>
                </a:solidFill>
                <a:latin typeface="Arial Black" panose="020B0A04020102020204" pitchFamily="34" charset="0"/>
              </a:rPr>
              <a:t>Transition from the 3 external protective factors from the youth development in action model, to examples of addressing other youth needs and protective factor strategies.</a:t>
            </a:r>
          </a:p>
          <a:p>
            <a:pPr marL="237093" indent="-237093">
              <a:buAutoNum type="arabicPeriod"/>
            </a:pPr>
            <a:r>
              <a:rPr lang="en-US" sz="1100" dirty="0">
                <a:solidFill>
                  <a:srgbClr val="C00000"/>
                </a:solidFill>
                <a:latin typeface="Arial Black" panose="020B0A04020102020204" pitchFamily="34" charset="0"/>
              </a:rPr>
              <a:t>Connect kids to something they are good at to build self-confidence and self-efficacy.</a:t>
            </a:r>
          </a:p>
          <a:p>
            <a:pPr marL="237093" indent="-237093">
              <a:buAutoNum type="arabicPeriod"/>
            </a:pPr>
            <a:endParaRPr lang="en-US" sz="1100" dirty="0">
              <a:solidFill>
                <a:srgbClr val="C00000"/>
              </a:solidFill>
              <a:latin typeface="Arial Black" panose="020B0A04020102020204" pitchFamily="34" charset="0"/>
            </a:endParaRPr>
          </a:p>
          <a:p>
            <a:endParaRPr lang="en-US" sz="11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465819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397565" y="4560570"/>
            <a:ext cx="6361043" cy="4804534"/>
          </a:xfrm>
        </p:spPr>
        <p:txBody>
          <a:bodyPr/>
          <a:lstStyle/>
          <a:p>
            <a:pPr defTabSz="474184">
              <a:defRPr/>
            </a:pPr>
            <a:r>
              <a:rPr lang="en-US" sz="1000" b="1" dirty="0"/>
              <a:t>Real Talk</a:t>
            </a:r>
            <a:endParaRPr lang="en-US" sz="1000" dirty="0"/>
          </a:p>
          <a:p>
            <a:pPr marL="177819" indent="-177819">
              <a:buFont typeface="Arial" panose="020B0604020202020204" pitchFamily="34" charset="0"/>
              <a:buChar char="•"/>
            </a:pPr>
            <a:r>
              <a:rPr lang="en-US" sz="1000" dirty="0"/>
              <a:t>Real talk is providing opportunities for kids to talk about the issues in their lives that affect them the most. This is something kids are asking for. They want time to be together in small groups in schools where peer support is first, and adults are there to control the drama if it gets off track.  </a:t>
            </a:r>
          </a:p>
          <a:p>
            <a:pPr marL="177819" indent="-177819">
              <a:spcBef>
                <a:spcPts val="622"/>
              </a:spcBef>
              <a:buFont typeface="Arial" panose="020B0604020202020204" pitchFamily="34" charset="0"/>
              <a:buChar char="•"/>
            </a:pPr>
            <a:r>
              <a:rPr lang="en-US" sz="1000" dirty="0"/>
              <a:t>Young people are hungry for meaningful dialogue about race, sexuality, social media, politics, what’s fair and what’s not, gender issues, who they are becoming, what the future holds, the planet…all of it.</a:t>
            </a:r>
          </a:p>
          <a:p>
            <a:pPr marL="177819" indent="-177819">
              <a:spcBef>
                <a:spcPts val="622"/>
              </a:spcBef>
              <a:buFont typeface="Arial" panose="020B0604020202020204" pitchFamily="34" charset="0"/>
              <a:buChar char="•"/>
            </a:pPr>
            <a:r>
              <a:rPr lang="en-US" sz="1000" dirty="0"/>
              <a:t>For kids who are struggling, this may happen with a counselor -- that’s great. Kids need more opportunity for Real Talk in ALL aspects of their lives. It can just be asking for their thoughts and opinions on a topic or issue. </a:t>
            </a:r>
          </a:p>
          <a:p>
            <a:pPr marL="177819" indent="-177819">
              <a:spcBef>
                <a:spcPts val="622"/>
              </a:spcBef>
              <a:buFont typeface="Arial" panose="020B0604020202020204" pitchFamily="34" charset="0"/>
              <a:buChar char="•"/>
            </a:pPr>
            <a:r>
              <a:rPr lang="en-US" sz="1000" dirty="0"/>
              <a:t>Also, when a young person opens up, don’t feel like you need to fix problems as they come up (you can refer them to counseling), simply LISTEN.</a:t>
            </a:r>
          </a:p>
          <a:p>
            <a:pPr marL="177819" indent="-177819">
              <a:spcBef>
                <a:spcPts val="622"/>
              </a:spcBef>
              <a:buFont typeface="Arial" panose="020B0604020202020204" pitchFamily="34" charset="0"/>
              <a:buChar char="•"/>
            </a:pPr>
            <a:r>
              <a:rPr lang="en-US" sz="1000" dirty="0"/>
              <a:t>Both Mastery and Real Talk provide youth with opportunities to connect with peers and adults in positive ways, emphasizing their contributions and strengths.</a:t>
            </a:r>
          </a:p>
          <a:p>
            <a:endParaRPr lang="en-US" sz="1000" dirty="0"/>
          </a:p>
          <a:p>
            <a:endParaRPr lang="en-US" sz="1000" dirty="0"/>
          </a:p>
          <a:p>
            <a:pPr defTabSz="474184">
              <a:defRPr/>
            </a:pPr>
            <a:r>
              <a:rPr lang="en-US" sz="1000" dirty="0">
                <a:solidFill>
                  <a:srgbClr val="C00000"/>
                </a:solidFill>
                <a:latin typeface="Arial Black" panose="020B0A04020102020204" pitchFamily="34" charset="0"/>
              </a:rPr>
              <a:t>Slide key points:</a:t>
            </a:r>
          </a:p>
          <a:p>
            <a:pPr marL="237093" indent="-237093">
              <a:buAutoNum type="arabicPeriod"/>
            </a:pPr>
            <a:r>
              <a:rPr lang="en-US" sz="1000" dirty="0">
                <a:solidFill>
                  <a:srgbClr val="C00000"/>
                </a:solidFill>
                <a:latin typeface="Arial Black" panose="020B0A04020102020204" pitchFamily="34" charset="0"/>
              </a:rPr>
              <a:t>Kids look for opportunities to talk about things that matter to them and to be listened to.</a:t>
            </a:r>
          </a:p>
          <a:p>
            <a:pPr marL="237093" indent="-237093">
              <a:buAutoNum type="arabicPeriod"/>
            </a:pPr>
            <a:r>
              <a:rPr lang="en-US" sz="1000" dirty="0">
                <a:solidFill>
                  <a:srgbClr val="C00000"/>
                </a:solidFill>
                <a:latin typeface="Arial Black" panose="020B0A04020102020204" pitchFamily="34" charset="0"/>
              </a:rPr>
              <a:t>Can be structured time in small groups, 1 to 1 or peer counseling, or just everyday connections and conversations. Ask kids to share their opinions and to weigh-in on things they care about.</a:t>
            </a:r>
          </a:p>
          <a:p>
            <a:pPr marL="237093" indent="-237093">
              <a:buAutoNum type="arabicPeriod"/>
            </a:pPr>
            <a:r>
              <a:rPr lang="en-US" sz="1000" dirty="0">
                <a:solidFill>
                  <a:srgbClr val="C00000"/>
                </a:solidFill>
                <a:latin typeface="Arial Black" panose="020B0A04020102020204" pitchFamily="34" charset="0"/>
              </a:rPr>
              <a:t>Optional - share examples. </a:t>
            </a:r>
          </a:p>
        </p:txBody>
      </p:sp>
    </p:spTree>
    <p:extLst>
      <p:ext uri="{BB962C8B-B14F-4D97-AF65-F5344CB8AC3E}">
        <p14:creationId xmlns:p14="http://schemas.microsoft.com/office/powerpoint/2010/main" val="4120933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6106" y="4560571"/>
            <a:ext cx="6202017" cy="4320540"/>
          </a:xfrm>
        </p:spPr>
        <p:txBody>
          <a:bodyPr/>
          <a:lstStyle/>
          <a:p>
            <a:r>
              <a:rPr lang="en-US" sz="1000" b="1" dirty="0"/>
              <a:t>Creative Expression</a:t>
            </a:r>
            <a:endParaRPr lang="en-US" sz="1000" dirty="0"/>
          </a:p>
          <a:p>
            <a:pPr marL="177819" indent="-177819">
              <a:buFont typeface="Arial" panose="020B0604020202020204" pitchFamily="34" charset="0"/>
              <a:buChar char="•"/>
            </a:pPr>
            <a:r>
              <a:rPr lang="en-US" sz="1000"/>
              <a:t>This can be </a:t>
            </a:r>
            <a:r>
              <a:rPr lang="en-US" sz="1000" dirty="0"/>
              <a:t>an undervalued form of hope and healing. Most kids can describe being moved by art or music. They can “get their feelings out” through expressing themselves and how they see the world in metaphors, photographs, poetry, journaling, and creative arts in all forms.</a:t>
            </a:r>
          </a:p>
          <a:p>
            <a:pPr marL="177819" indent="-177819">
              <a:buFont typeface="Arial" panose="020B0604020202020204" pitchFamily="34" charset="0"/>
              <a:buChar char="•"/>
            </a:pPr>
            <a:r>
              <a:rPr lang="en-US" sz="1000" dirty="0"/>
              <a:t>When we bury feelings that are painful, we become powerless to our story. It is difficult to embrace our own vulnerability and let others get close to us. Creative expression is a way to release those feelings in a healthy and healing way.</a:t>
            </a:r>
          </a:p>
          <a:p>
            <a:pPr marL="177819" indent="-177819">
              <a:buFont typeface="Arial" panose="020B0604020202020204" pitchFamily="34" charset="0"/>
              <a:buChar char="•"/>
            </a:pPr>
            <a:r>
              <a:rPr lang="en-US" sz="1000" dirty="0"/>
              <a:t>For some youth creative expression overlaps with mastery and meaningful participation and can be a way for youth to connect to their community and important relationships based on shared skills.</a:t>
            </a:r>
          </a:p>
          <a:p>
            <a:endParaRPr lang="en-US" sz="1000" dirty="0"/>
          </a:p>
          <a:p>
            <a:r>
              <a:rPr lang="en-US" sz="1000" i="1" dirty="0"/>
              <a:t>Audience engagement: As an example of creative expression, use whiteboard and ask participants to create a symbol, draw, or write one thing they are grateful for today.</a:t>
            </a:r>
          </a:p>
          <a:p>
            <a:endParaRPr lang="en-US" sz="1000" i="1" dirty="0"/>
          </a:p>
          <a:p>
            <a:pPr defTabSz="474184">
              <a:defRPr/>
            </a:pPr>
            <a:br>
              <a:rPr lang="en-US" sz="1000" dirty="0">
                <a:solidFill>
                  <a:srgbClr val="C00000"/>
                </a:solidFill>
                <a:latin typeface="Arial Black" panose="020B0A04020102020204" pitchFamily="34" charset="0"/>
              </a:rPr>
            </a:br>
            <a:r>
              <a:rPr lang="en-US" sz="1000" dirty="0">
                <a:solidFill>
                  <a:srgbClr val="C00000"/>
                </a:solidFill>
                <a:latin typeface="Arial Black" panose="020B0A04020102020204" pitchFamily="34" charset="0"/>
              </a:rPr>
              <a:t>Slide key points:</a:t>
            </a:r>
          </a:p>
          <a:p>
            <a:pPr marL="237093" indent="-237093">
              <a:buAutoNum type="arabicPeriod"/>
            </a:pPr>
            <a:r>
              <a:rPr lang="en-US" sz="1000" dirty="0">
                <a:solidFill>
                  <a:srgbClr val="C00000"/>
                </a:solidFill>
                <a:latin typeface="Arial Black" panose="020B0A04020102020204" pitchFamily="34" charset="0"/>
              </a:rPr>
              <a:t>Creative expression can help with healing through the process of creating art. music or writing.</a:t>
            </a:r>
          </a:p>
          <a:p>
            <a:pPr marL="237093" indent="-237093">
              <a:buAutoNum type="arabicPeriod"/>
            </a:pPr>
            <a:r>
              <a:rPr lang="en-US" sz="1000" dirty="0">
                <a:solidFill>
                  <a:srgbClr val="C00000"/>
                </a:solidFill>
                <a:latin typeface="Arial Black" panose="020B0A04020102020204" pitchFamily="34" charset="0"/>
              </a:rPr>
              <a:t>It is a way to create connections with others.</a:t>
            </a:r>
          </a:p>
          <a:p>
            <a:pPr marL="237093" indent="-237093">
              <a:buAutoNum type="arabicPeriod"/>
            </a:pPr>
            <a:r>
              <a:rPr lang="en-US" sz="1000" dirty="0">
                <a:solidFill>
                  <a:srgbClr val="C00000"/>
                </a:solidFill>
                <a:latin typeface="Arial Black" panose="020B0A04020102020204" pitchFamily="34" charset="0"/>
              </a:rPr>
              <a:t>Optional – share examples.</a:t>
            </a:r>
          </a:p>
        </p:txBody>
      </p:sp>
    </p:spTree>
    <p:extLst>
      <p:ext uri="{BB962C8B-B14F-4D97-AF65-F5344CB8AC3E}">
        <p14:creationId xmlns:p14="http://schemas.microsoft.com/office/powerpoint/2010/main" val="3618654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Service to Others</a:t>
            </a:r>
            <a:endParaRPr lang="en-US" sz="1100" dirty="0"/>
          </a:p>
          <a:p>
            <a:pPr marL="177819" indent="-177819">
              <a:buFont typeface="Arial" panose="020B0604020202020204" pitchFamily="34" charset="0"/>
              <a:buChar char="•"/>
            </a:pPr>
            <a:r>
              <a:rPr lang="en-US" sz="1100" dirty="0"/>
              <a:t>It is important to capitalize on young people’s altruism, desire to be useful, and optimism about the world.</a:t>
            </a:r>
          </a:p>
          <a:p>
            <a:pPr marL="177819" indent="-177819">
              <a:buFont typeface="Arial" panose="020B0604020202020204" pitchFamily="34" charset="0"/>
              <a:buChar char="•"/>
            </a:pPr>
            <a:r>
              <a:rPr lang="en-US" sz="1100" dirty="0"/>
              <a:t>Youth benefit from and are ready to step up and help other people. It feels good to help others.</a:t>
            </a:r>
          </a:p>
          <a:p>
            <a:pPr marL="177819" indent="-177819">
              <a:buFont typeface="Arial" panose="020B0604020202020204" pitchFamily="34" charset="0"/>
              <a:buChar char="•"/>
            </a:pPr>
            <a:r>
              <a:rPr lang="en-US" sz="1100" dirty="0"/>
              <a:t>For youth who struggle, helping others through simple activities like reading to younger kids or helping another young person who’s in trouble or is going through something similar can be especially meaningful.</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Optional: Because of all that’s happened over the last year, people have helped one another cope and get through difficult times. What have you seen people do for others, how have you helped, how have others helped you, or what have you seen young people doing?</a:t>
            </a:r>
          </a:p>
          <a:p>
            <a:endParaRPr lang="en-US" sz="1100" dirty="0">
              <a:cs typeface="Calibri"/>
            </a:endParaRPr>
          </a:p>
          <a:p>
            <a:pPr defTabSz="474184">
              <a:defRPr/>
            </a:pPr>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a:t>
            </a:r>
          </a:p>
          <a:p>
            <a:pPr marL="237093" indent="-237093">
              <a:buAutoNum type="arabicPeriod"/>
            </a:pPr>
            <a:r>
              <a:rPr lang="en-US" sz="1100" dirty="0">
                <a:solidFill>
                  <a:srgbClr val="C00000"/>
                </a:solidFill>
                <a:latin typeface="Arial Black" panose="020B0A04020102020204" pitchFamily="34" charset="0"/>
                <a:cs typeface="Calibri"/>
              </a:rPr>
              <a:t>Helping others has a positive impact on kids.</a:t>
            </a:r>
          </a:p>
          <a:p>
            <a:pPr marL="237093" indent="-237093">
              <a:buAutoNum type="arabicPeriod"/>
            </a:pPr>
            <a:r>
              <a:rPr lang="en-US" sz="1100" dirty="0">
                <a:solidFill>
                  <a:srgbClr val="C00000"/>
                </a:solidFill>
                <a:latin typeface="Arial Black" panose="020B0A04020102020204" pitchFamily="34" charset="0"/>
                <a:cs typeface="Calibri"/>
              </a:rPr>
              <a:t>Optional – share examples.</a:t>
            </a:r>
          </a:p>
        </p:txBody>
      </p:sp>
    </p:spTree>
    <p:extLst>
      <p:ext uri="{BB962C8B-B14F-4D97-AF65-F5344CB8AC3E}">
        <p14:creationId xmlns:p14="http://schemas.microsoft.com/office/powerpoint/2010/main" val="3661819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80" y="4560571"/>
            <a:ext cx="6361043" cy="4320540"/>
          </a:xfrm>
        </p:spPr>
        <p:txBody>
          <a:bodyPr/>
          <a:lstStyle/>
          <a:p>
            <a:r>
              <a:rPr lang="en-US" sz="1000" b="1" dirty="0"/>
              <a:t>Cultural Identity</a:t>
            </a:r>
            <a:endParaRPr lang="en-US" sz="1000" dirty="0"/>
          </a:p>
          <a:p>
            <a:pPr marL="177819" indent="-177819">
              <a:buFont typeface="Arial" panose="020B0604020202020204" pitchFamily="34" charset="0"/>
              <a:buChar char="•"/>
            </a:pPr>
            <a:r>
              <a:rPr lang="en-US" sz="1000" dirty="0"/>
              <a:t>Last, let’s talk about Cultural Identify. Cultural identity is how a young person identifies with their culture, and how that culture, in turn, impacts them. It includes race, nationality, gender, age, sexuality, history and religious beliefs and is manifested in traditions and beliefs that teach how to interact with their world.</a:t>
            </a:r>
          </a:p>
          <a:p>
            <a:pPr marL="177819" indent="-177819">
              <a:buFont typeface="Arial" panose="020B0604020202020204" pitchFamily="34" charset="0"/>
              <a:buChar char="•"/>
            </a:pPr>
            <a:r>
              <a:rPr lang="en-US" sz="1000" dirty="0"/>
              <a:t>When cultural identify is not addressed, kids are at increased risk for unhealthy behaviors and outcomes.</a:t>
            </a:r>
          </a:p>
          <a:p>
            <a:pPr marL="177819" indent="-177819">
              <a:buFont typeface="Arial" panose="020B0604020202020204" pitchFamily="34" charset="0"/>
              <a:buChar char="•"/>
            </a:pPr>
            <a:r>
              <a:rPr lang="en-US" sz="1000" dirty="0"/>
              <a:t>At its core is a sense of belonging -- when there is an intolerance of their cultural identity or they feel excluded, a young person’s resilience is compromised.  </a:t>
            </a:r>
          </a:p>
          <a:p>
            <a:pPr marL="177819" indent="-177819">
              <a:buFont typeface="Arial" panose="020B0604020202020204" pitchFamily="34" charset="0"/>
              <a:buChar char="•"/>
            </a:pPr>
            <a:r>
              <a:rPr lang="en-US" sz="1000" dirty="0"/>
              <a:t>We see this in the surveys our kids take, like the Youth Risk Behavior Survey. Kids from diverse backgrounds and with various sexual orientations want support for their cultural identity. When they don’t get it, the price is very high.</a:t>
            </a:r>
          </a:p>
          <a:p>
            <a:pPr marL="177819" indent="-177819">
              <a:buFont typeface="Arial" panose="020B0604020202020204" pitchFamily="34" charset="0"/>
              <a:buChar char="•"/>
            </a:pPr>
            <a:r>
              <a:rPr lang="en-US" sz="1000" i="1" dirty="0"/>
              <a:t>Place to include stories or sharing related to current anti-racism movement.</a:t>
            </a:r>
          </a:p>
          <a:p>
            <a:pPr marL="177819" indent="-177819">
              <a:buFont typeface="Arial" panose="020B0604020202020204" pitchFamily="34" charset="0"/>
              <a:buChar char="•"/>
            </a:pPr>
            <a:endParaRPr lang="en-US" sz="1000" i="1" dirty="0"/>
          </a:p>
          <a:p>
            <a:pPr marL="0" indent="0">
              <a:buFont typeface="Arial" panose="020B0604020202020204" pitchFamily="34" charset="0"/>
              <a:buNone/>
            </a:pPr>
            <a:r>
              <a:rPr lang="en-US" sz="900" i="0" dirty="0"/>
              <a:t>As a sidenote, if you are interested in reviewing kids' responses to mental health-related questions from the 2019 YRBS, two Youth Mental Health Scorecards (1 for Chippewa and 1 for Eau Claire) have been developed by Mental Health Matters and are available in the “Optional Handouts” folder in Google Docs.</a:t>
            </a:r>
          </a:p>
          <a:p>
            <a:pPr marL="177819" indent="-177819">
              <a:buFont typeface="Arial" panose="020B0604020202020204" pitchFamily="34" charset="0"/>
              <a:buChar char="•"/>
            </a:pPr>
            <a:endParaRPr lang="en-US" sz="1000" dirty="0"/>
          </a:p>
          <a:p>
            <a:pPr defTabSz="474184">
              <a:defRPr/>
            </a:pPr>
            <a:r>
              <a:rPr lang="en-US" sz="1000" dirty="0">
                <a:solidFill>
                  <a:srgbClr val="C00000"/>
                </a:solidFill>
                <a:latin typeface="Arial Black" panose="020B0A04020102020204" pitchFamily="34" charset="0"/>
              </a:rPr>
              <a:t>Slide key points:</a:t>
            </a:r>
          </a:p>
          <a:p>
            <a:pPr marL="237093" indent="-237093">
              <a:buAutoNum type="arabicPeriod"/>
            </a:pPr>
            <a:r>
              <a:rPr lang="en-US" sz="1000" dirty="0">
                <a:solidFill>
                  <a:srgbClr val="C00000"/>
                </a:solidFill>
                <a:latin typeface="Arial Black" panose="020B0A04020102020204" pitchFamily="34" charset="0"/>
              </a:rPr>
              <a:t>Cultural identity is how a young person identifies with their culture, and how that culture, in turn, impacts them. </a:t>
            </a:r>
          </a:p>
          <a:p>
            <a:pPr marL="237093" indent="-237093">
              <a:buAutoNum type="arabicPeriod"/>
            </a:pPr>
            <a:r>
              <a:rPr lang="en-US" sz="1000" dirty="0">
                <a:solidFill>
                  <a:srgbClr val="C00000"/>
                </a:solidFill>
                <a:latin typeface="Arial Black" panose="020B0A04020102020204" pitchFamily="34" charset="0"/>
              </a:rPr>
              <a:t>When there is intolerance of cultural identity or they feel excluded, a young person’s resilience is compromised.</a:t>
            </a:r>
          </a:p>
          <a:p>
            <a:pPr marL="237093" indent="-237093">
              <a:buAutoNum type="arabicPeriod"/>
            </a:pPr>
            <a:r>
              <a:rPr lang="en-US" sz="1000" dirty="0">
                <a:solidFill>
                  <a:srgbClr val="C00000"/>
                </a:solidFill>
                <a:latin typeface="Arial Black" panose="020B0A04020102020204" pitchFamily="34" charset="0"/>
              </a:rPr>
              <a:t>Provide support for cultural identity.</a:t>
            </a:r>
          </a:p>
          <a:p>
            <a:pPr marL="237093" indent="-237093">
              <a:buAutoNum type="arabicPeriod"/>
            </a:pPr>
            <a:r>
              <a:rPr lang="en-US" sz="1000" dirty="0">
                <a:solidFill>
                  <a:srgbClr val="C00000"/>
                </a:solidFill>
                <a:latin typeface="Arial Black" panose="020B0A04020102020204" pitchFamily="34" charset="0"/>
              </a:rPr>
              <a:t>Optional - share examples and refer to Youth Mental Health Scorecards</a:t>
            </a:r>
          </a:p>
        </p:txBody>
      </p:sp>
    </p:spTree>
    <p:extLst>
      <p:ext uri="{BB962C8B-B14F-4D97-AF65-F5344CB8AC3E}">
        <p14:creationId xmlns:p14="http://schemas.microsoft.com/office/powerpoint/2010/main" val="304032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9375"/>
            <a:ext cx="6400800" cy="3600450"/>
          </a:xfrm>
        </p:spPr>
      </p:sp>
      <p:sp>
        <p:nvSpPr>
          <p:cNvPr id="3" name="Notes Placeholder 2"/>
          <p:cNvSpPr>
            <a:spLocks noGrp="1"/>
          </p:cNvSpPr>
          <p:nvPr>
            <p:ph type="body" idx="1"/>
          </p:nvPr>
        </p:nvSpPr>
        <p:spPr>
          <a:xfrm>
            <a:off x="79513" y="3698824"/>
            <a:ext cx="7156174" cy="5823679"/>
          </a:xfrm>
        </p:spPr>
        <p:txBody>
          <a:bodyPr/>
          <a:lstStyle/>
          <a:p>
            <a:r>
              <a:rPr lang="en-US" sz="1000" b="1" dirty="0"/>
              <a:t>Resilience in Us</a:t>
            </a:r>
            <a:endParaRPr lang="en-US" sz="1000" dirty="0"/>
          </a:p>
          <a:p>
            <a:r>
              <a:rPr lang="en-US" sz="1000" dirty="0"/>
              <a:t>How can we use a resiliency framework for youth if we are stressed and burned out ourselves? It’s a lot more difficult! Before we can help youth, it is important to “flip the mirror” and focus on ourselves. What do we do and what support do we need to focus on our own wellness and resilience?</a:t>
            </a:r>
          </a:p>
          <a:p>
            <a:pPr marL="177819" indent="-177819">
              <a:buFont typeface="Arial" panose="020B0604020202020204" pitchFamily="34" charset="0"/>
              <a:buChar char="•"/>
            </a:pPr>
            <a:endParaRPr lang="en-US" sz="800" dirty="0"/>
          </a:p>
          <a:p>
            <a:r>
              <a:rPr lang="en-US" sz="1000" dirty="0"/>
              <a:t>We don’t always see burnout in ourselves but may see it in our colleagues. </a:t>
            </a:r>
            <a:br>
              <a:rPr lang="en-US" sz="1000" dirty="0"/>
            </a:br>
            <a:r>
              <a:rPr lang="en-US" sz="1000" i="1" dirty="0"/>
              <a:t>Audience question: What does stress look like in our jobs as we’re serving others? </a:t>
            </a:r>
            <a:r>
              <a:rPr lang="en-US" sz="1000" b="1" i="1" dirty="0"/>
              <a:t>(ask for answers in chat)</a:t>
            </a:r>
            <a:r>
              <a:rPr lang="en-US" sz="1000" i="1" dirty="0"/>
              <a:t> </a:t>
            </a:r>
            <a:br>
              <a:rPr lang="en-US" sz="1000" i="1" dirty="0"/>
            </a:br>
            <a:r>
              <a:rPr lang="en-US" sz="1000" i="1" dirty="0"/>
              <a:t>Example answers: We might be more judgmental, inflexible, rush to decisions, less likely to include input from those we serve, see more client resistance, tired, yet hard to sleep, trouble concentrating, avoidance, collapse when we get home and our stress can impact others. </a:t>
            </a:r>
            <a:br>
              <a:rPr lang="en-US" sz="1000" i="1" dirty="0"/>
            </a:br>
            <a:r>
              <a:rPr lang="en-US" sz="1000" dirty="0"/>
              <a:t>Think about how to reach out when you see this in someone else and how you could do the same for yourself.</a:t>
            </a:r>
          </a:p>
          <a:p>
            <a:endParaRPr lang="en-US" sz="800" dirty="0"/>
          </a:p>
          <a:p>
            <a:r>
              <a:rPr lang="en-US" sz="1000" dirty="0"/>
              <a:t>Tapping into our own resilience means identifying the protective factors in our own lives. You may have already written down some ideas on your worksheet about how you already do this or could do this for yourself. For example… Reconnect with your sense of purpose and why you chose your profession. Where is the meaning in your work? Keep learning; Mentor others; Solve the problems you can and accept and let go of what you can’t; Mastery – remember what you are good at!; Have meaningful conversations with those you trust (staff self-care circles, debriefing), colleagues and friends who support the work; We are in this together…you understand, you have my back, you help me grow…;  Taking time for self-care – mindfulness, nutrition, physical activity, sleep, laughter etc. </a:t>
            </a:r>
          </a:p>
          <a:p>
            <a:endParaRPr lang="en-US" sz="800" i="0" dirty="0"/>
          </a:p>
          <a:p>
            <a:r>
              <a:rPr lang="en-US" sz="1000" i="1" dirty="0"/>
              <a:t>Audience engagement: What have you been doing to take care of yourself, especially during the COVID-19 pandemic? Chat, unmute for examples.</a:t>
            </a:r>
          </a:p>
          <a:p>
            <a:endParaRPr lang="en-US" sz="800" i="0" dirty="0"/>
          </a:p>
          <a:p>
            <a:pPr defTabSz="474184">
              <a:defRPr/>
            </a:pPr>
            <a:br>
              <a:rPr lang="en-US" sz="1000" dirty="0">
                <a:solidFill>
                  <a:srgbClr val="C00000"/>
                </a:solidFill>
                <a:latin typeface="Arial Black" panose="020B0A04020102020204" pitchFamily="34" charset="0"/>
              </a:rPr>
            </a:br>
            <a:r>
              <a:rPr lang="en-US" sz="1000" dirty="0">
                <a:solidFill>
                  <a:srgbClr val="C00000"/>
                </a:solidFill>
                <a:latin typeface="Arial Black" panose="020B0A04020102020204" pitchFamily="34" charset="0"/>
              </a:rPr>
              <a:t>Slide key points:</a:t>
            </a:r>
          </a:p>
          <a:p>
            <a:pPr marL="237093" indent="-237093">
              <a:buAutoNum type="arabicPeriod"/>
            </a:pPr>
            <a:r>
              <a:rPr lang="en-US" sz="1000" dirty="0">
                <a:solidFill>
                  <a:srgbClr val="C00000"/>
                </a:solidFill>
                <a:latin typeface="Arial Black" panose="020B0A04020102020204" pitchFamily="34" charset="0"/>
              </a:rPr>
              <a:t>Before we can help youth, it is important to “flip the mirror” and focus on ourselves. How are we taking care of ourselves?</a:t>
            </a:r>
          </a:p>
          <a:p>
            <a:pPr marL="237093" indent="-237093">
              <a:buAutoNum type="arabicPeriod"/>
            </a:pPr>
            <a:r>
              <a:rPr lang="en-US" sz="1000" dirty="0">
                <a:solidFill>
                  <a:srgbClr val="C00000"/>
                </a:solidFill>
                <a:latin typeface="Arial Black" panose="020B0A04020102020204" pitchFamily="34" charset="0"/>
              </a:rPr>
              <a:t>Share or ask for audience examples: What do you do for yourself to build resilience?</a:t>
            </a:r>
          </a:p>
        </p:txBody>
      </p:sp>
    </p:spTree>
    <p:extLst>
      <p:ext uri="{BB962C8B-B14F-4D97-AF65-F5344CB8AC3E}">
        <p14:creationId xmlns:p14="http://schemas.microsoft.com/office/powerpoint/2010/main" val="2761232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457200" y="4560571"/>
            <a:ext cx="6400800" cy="4320540"/>
          </a:xfrm>
        </p:spPr>
        <p:txBody>
          <a:bodyPr/>
          <a:lstStyle/>
          <a:p>
            <a:pPr>
              <a:lnSpc>
                <a:spcPct val="100000"/>
              </a:lnSpc>
            </a:pPr>
            <a:r>
              <a:rPr lang="en-US" sz="1100" b="1" dirty="0"/>
              <a:t>The Resiliency Attitude</a:t>
            </a:r>
            <a:endParaRPr lang="en-US" sz="1100" dirty="0"/>
          </a:p>
          <a:p>
            <a:pPr>
              <a:lnSpc>
                <a:spcPct val="100000"/>
              </a:lnSpc>
            </a:pPr>
            <a:r>
              <a:rPr lang="en-US" sz="1100" dirty="0"/>
              <a:t>The bottom line is that resiliency focuses on how can we promote the strengths of youth and amplify what is already good. </a:t>
            </a:r>
          </a:p>
          <a:p>
            <a:pPr>
              <a:lnSpc>
                <a:spcPct val="100000"/>
              </a:lnSpc>
            </a:pPr>
            <a:endParaRPr lang="en-US" sz="1100" dirty="0"/>
          </a:p>
          <a:p>
            <a:pPr>
              <a:lnSpc>
                <a:spcPct val="100000"/>
              </a:lnSpc>
            </a:pPr>
            <a:r>
              <a:rPr lang="en-US" sz="1100" dirty="0"/>
              <a:t>Nan Henderson is the author of Fostering Resiliency in Children and Youth. She calls this the “Resiliency Attitude.”  </a:t>
            </a:r>
          </a:p>
          <a:p>
            <a:pPr>
              <a:lnSpc>
                <a:spcPct val="100000"/>
              </a:lnSpc>
            </a:pPr>
            <a:r>
              <a:rPr lang="en-US" sz="1100" i="1" dirty="0"/>
              <a:t>Optional read from slide </a:t>
            </a:r>
            <a:r>
              <a:rPr lang="en-US" sz="1100" dirty="0"/>
              <a:t>-- “I see what is right with you, no matter what you have done in the past, no matter what problems you currently face. Your strengths are more powerful than your ‘risks.’ And whatever risks, problems, and adversity you are facing there are steps on the road to bouncing back – they are not the end of the road.”</a:t>
            </a:r>
          </a:p>
          <a:p>
            <a:pPr>
              <a:lnSpc>
                <a:spcPct val="100000"/>
              </a:lnSpc>
            </a:pPr>
            <a:endParaRPr lang="en-US" sz="1100" dirty="0"/>
          </a:p>
          <a:p>
            <a:pPr>
              <a:lnSpc>
                <a:spcPct val="100000"/>
              </a:lnSpc>
            </a:pPr>
            <a:r>
              <a:rPr lang="en-US" sz="1100" dirty="0"/>
              <a:t>Therefore, using a strengths approach is to:</a:t>
            </a:r>
          </a:p>
          <a:p>
            <a:pPr marL="171450" lvl="2" indent="-171450">
              <a:lnSpc>
                <a:spcPct val="100000"/>
              </a:lnSpc>
              <a:buFont typeface="Arial" panose="020B0604020202020204" pitchFamily="34" charset="0"/>
              <a:buChar char="•"/>
            </a:pPr>
            <a:r>
              <a:rPr lang="en-US" sz="1100" dirty="0"/>
              <a:t>Focus on what works well</a:t>
            </a:r>
          </a:p>
          <a:p>
            <a:pPr marL="171450" lvl="3" indent="-171450">
              <a:lnSpc>
                <a:spcPct val="100000"/>
              </a:lnSpc>
              <a:buFont typeface="Arial" panose="020B0604020202020204" pitchFamily="34" charset="0"/>
              <a:buChar char="•"/>
            </a:pPr>
            <a:r>
              <a:rPr lang="en-US" sz="1100" dirty="0"/>
              <a:t>Recognize strengths are the building blocks of resilience</a:t>
            </a:r>
          </a:p>
          <a:p>
            <a:pPr marL="171450" lvl="2" indent="-171450">
              <a:lnSpc>
                <a:spcPct val="100000"/>
              </a:lnSpc>
              <a:buFont typeface="Arial" panose="020B0604020202020204" pitchFamily="34" charset="0"/>
              <a:buChar char="•"/>
            </a:pPr>
            <a:r>
              <a:rPr lang="en-US" sz="1100" dirty="0"/>
              <a:t>Explore and identify protective factors and individual strengths to help individuals become more aware of their own abilities, talents and skills</a:t>
            </a:r>
          </a:p>
          <a:p>
            <a:pPr>
              <a:lnSpc>
                <a:spcPct val="100000"/>
              </a:lnSpc>
            </a:pPr>
            <a:endParaRPr lang="en-US" sz="1100" dirty="0"/>
          </a:p>
          <a:p>
            <a:pPr defTabSz="474184">
              <a:lnSpc>
                <a:spcPct val="100000"/>
              </a:lnSpc>
              <a:defRPr/>
            </a:pPr>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a:t>
            </a:r>
          </a:p>
          <a:p>
            <a:pPr marL="237093" indent="-237093" defTabSz="474184">
              <a:lnSpc>
                <a:spcPct val="100000"/>
              </a:lnSpc>
              <a:buFontTx/>
              <a:buAutoNum type="arabicPeriod"/>
              <a:defRPr/>
            </a:pPr>
            <a:r>
              <a:rPr lang="en-US" sz="1100" dirty="0">
                <a:solidFill>
                  <a:srgbClr val="C00000"/>
                </a:solidFill>
                <a:latin typeface="Arial Black" panose="020B0A04020102020204" pitchFamily="34" charset="0"/>
              </a:rPr>
              <a:t>Resiliency focuses on how can we promote the strengths of youth and amplify what is already good. </a:t>
            </a:r>
          </a:p>
          <a:p>
            <a:pPr marL="237093" indent="-237093" defTabSz="474184">
              <a:lnSpc>
                <a:spcPct val="100000"/>
              </a:lnSpc>
              <a:buFontTx/>
              <a:buAutoNum type="arabicPeriod"/>
              <a:defRPr/>
            </a:pPr>
            <a:r>
              <a:rPr lang="en-US" sz="1100" dirty="0">
                <a:solidFill>
                  <a:srgbClr val="C00000"/>
                </a:solidFill>
                <a:latin typeface="Arial Black" panose="020B0A04020102020204" pitchFamily="34" charset="0"/>
              </a:rPr>
              <a:t>Exploring and identifying their strengths helps individuals become more aware of their own abilities and builds resilience.</a:t>
            </a:r>
          </a:p>
        </p:txBody>
      </p:sp>
    </p:spTree>
    <p:extLst>
      <p:ext uri="{BB962C8B-B14F-4D97-AF65-F5344CB8AC3E}">
        <p14:creationId xmlns:p14="http://schemas.microsoft.com/office/powerpoint/2010/main" val="1574825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609600" y="4560571"/>
            <a:ext cx="6248400" cy="4320540"/>
          </a:xfrm>
        </p:spPr>
        <p:txBody>
          <a:bodyPr/>
          <a:lstStyle/>
          <a:p>
            <a:pPr>
              <a:lnSpc>
                <a:spcPct val="100000"/>
              </a:lnSpc>
              <a:spcBef>
                <a:spcPts val="0"/>
              </a:spcBef>
              <a:spcAft>
                <a:spcPts val="0"/>
              </a:spcAft>
            </a:pPr>
            <a:r>
              <a:rPr lang="en-US" sz="1050" b="1" dirty="0">
                <a:latin typeface="+mn-lt"/>
              </a:rPr>
              <a:t>Making an Impact</a:t>
            </a:r>
            <a:endParaRPr lang="en-US" sz="1050" dirty="0">
              <a:latin typeface="+mn-lt"/>
            </a:endParaRPr>
          </a:p>
          <a:p>
            <a:pPr marL="0" marR="0" lvl="0" indent="0" defTabSz="457200" eaLnBrk="1" fontAlgn="auto" latinLnBrk="0" hangingPunct="1">
              <a:lnSpc>
                <a:spcPct val="100000"/>
              </a:lnSpc>
              <a:spcBef>
                <a:spcPts val="0"/>
              </a:spcBef>
              <a:spcAft>
                <a:spcPts val="0"/>
              </a:spcAft>
              <a:buClrTx/>
              <a:buSzTx/>
              <a:buFontTx/>
              <a:buNone/>
              <a:tabLst/>
              <a:defRPr/>
            </a:pPr>
            <a:r>
              <a:rPr lang="en-US" sz="1050" dirty="0">
                <a:latin typeface="+mn-lt"/>
              </a:rPr>
              <a:t>Let’s consider the 1</a:t>
            </a:r>
            <a:r>
              <a:rPr lang="en-US" sz="1050" baseline="30000" dirty="0">
                <a:latin typeface="+mn-lt"/>
              </a:rPr>
              <a:t>st</a:t>
            </a:r>
            <a:r>
              <a:rPr lang="en-US" sz="1050" dirty="0">
                <a:latin typeface="+mn-lt"/>
              </a:rPr>
              <a:t> box on this slide and think about how you’ve promoted resilience for youth you work with. On your worksheet, take a few minutes to write down any other ideas for any of the factors discussed. </a:t>
            </a:r>
          </a:p>
          <a:p>
            <a:pPr marL="0" marR="0" lvl="0" indent="0" defTabSz="457200" eaLnBrk="1" fontAlgn="auto" latinLnBrk="0" hangingPunct="1">
              <a:lnSpc>
                <a:spcPct val="100000"/>
              </a:lnSpc>
              <a:spcBef>
                <a:spcPts val="0"/>
              </a:spcBef>
              <a:spcAft>
                <a:spcPts val="0"/>
              </a:spcAft>
              <a:buClrTx/>
              <a:buSzTx/>
              <a:buFontTx/>
              <a:buNone/>
              <a:tabLst/>
              <a:defRPr/>
            </a:pPr>
            <a:endParaRPr lang="en-US" sz="1050" i="1" dirty="0">
              <a:latin typeface="+mn-lt"/>
            </a:endParaRPr>
          </a:p>
          <a:p>
            <a:pPr marL="0" marR="0">
              <a:lnSpc>
                <a:spcPct val="100000"/>
              </a:lnSpc>
              <a:spcBef>
                <a:spcPts val="0"/>
              </a:spcBef>
              <a:spcAft>
                <a:spcPts val="0"/>
              </a:spcAft>
            </a:pPr>
            <a:r>
              <a:rPr lang="en-US" sz="1050" dirty="0">
                <a:effectLst/>
                <a:latin typeface="+mn-lt"/>
                <a:ea typeface="Calibri" panose="020F0502020204030204" pitchFamily="34" charset="0"/>
                <a:cs typeface="Times New Roman" panose="02020603050405020304" pitchFamily="18" charset="0"/>
              </a:rPr>
              <a:t>Now let’s use breakout rooms to discuss for 10 minutes the second two questions on this slide. The questions will be included in the chat for reference.</a:t>
            </a:r>
          </a:p>
          <a:p>
            <a:pPr marL="0" marR="0">
              <a:lnSpc>
                <a:spcPct val="100000"/>
              </a:lnSpc>
              <a:spcBef>
                <a:spcPts val="0"/>
              </a:spcBef>
              <a:spcAft>
                <a:spcPts val="0"/>
              </a:spcAft>
            </a:pPr>
            <a:endParaRPr lang="en-US" sz="1050"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050" dirty="0">
                <a:effectLst/>
                <a:latin typeface="+mn-lt"/>
                <a:ea typeface="Calibri" panose="020F0502020204030204" pitchFamily="34" charset="0"/>
                <a:cs typeface="Times New Roman" panose="02020603050405020304" pitchFamily="18" charset="0"/>
              </a:rPr>
              <a:t>In the CHAT: What is one action you plan to make in your work moving forward to support youth resilience? What is a follow-up action you would like to see your organization take?</a:t>
            </a:r>
            <a:br>
              <a:rPr lang="en-US" sz="1050" dirty="0">
                <a:effectLst/>
                <a:latin typeface="+mn-lt"/>
                <a:ea typeface="Calibri" panose="020F0502020204030204" pitchFamily="34" charset="0"/>
                <a:cs typeface="Times New Roman" panose="02020603050405020304" pitchFamily="18" charset="0"/>
              </a:rPr>
            </a:br>
            <a:endParaRPr lang="en-US" sz="1050"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050" dirty="0">
                <a:effectLst/>
                <a:latin typeface="+mn-lt"/>
                <a:ea typeface="Calibri" panose="020F0502020204030204" pitchFamily="34" charset="0"/>
                <a:cs typeface="Times New Roman" panose="02020603050405020304" pitchFamily="18" charset="0"/>
              </a:rPr>
              <a:t>You will see an invitation to enter a breakout room. Please discuss the questions for 10 minutes and then we will come back as a large group to share 1-2 examples per breakout room. Be thinking of who will report-out to the larger group.</a:t>
            </a:r>
          </a:p>
          <a:p>
            <a:pPr marL="0" marR="0">
              <a:lnSpc>
                <a:spcPct val="100000"/>
              </a:lnSpc>
              <a:spcBef>
                <a:spcPts val="0"/>
              </a:spcBef>
              <a:spcAft>
                <a:spcPts val="0"/>
              </a:spcAft>
            </a:pPr>
            <a:endParaRPr lang="en-US" sz="1050" i="1"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050" i="1" dirty="0">
                <a:effectLst/>
                <a:latin typeface="+mn-lt"/>
                <a:ea typeface="Calibri" panose="020F0502020204030204" pitchFamily="34" charset="0"/>
                <a:cs typeface="Times New Roman" panose="02020603050405020304" pitchFamily="18" charset="0"/>
              </a:rPr>
              <a:t>Presenters: use the same breakout rooms as previous. Come back after 10 minutes and ask one person from each group to unmute and share a highlight from discussion. Before sharing begins, indicate these examples can be used in the evaluation following this workshop. </a:t>
            </a:r>
          </a:p>
          <a:p>
            <a:pPr marL="0" marR="0">
              <a:lnSpc>
                <a:spcPct val="100000"/>
              </a:lnSpc>
              <a:spcBef>
                <a:spcPts val="0"/>
              </a:spcBef>
              <a:spcAft>
                <a:spcPts val="0"/>
              </a:spcAft>
            </a:pPr>
            <a:endParaRPr lang="en-US" sz="1050"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050" b="1" dirty="0">
                <a:solidFill>
                  <a:srgbClr val="C00000"/>
                </a:solidFill>
                <a:effectLst/>
                <a:latin typeface="+mn-lt"/>
                <a:ea typeface="Calibri" panose="020F0502020204030204" pitchFamily="34" charset="0"/>
                <a:cs typeface="Times New Roman" panose="02020603050405020304" pitchFamily="18" charset="0"/>
              </a:rPr>
              <a:t>Slide key points:</a:t>
            </a:r>
          </a:p>
          <a:p>
            <a:pPr marL="342900" marR="0" lvl="0" indent="-342900">
              <a:lnSpc>
                <a:spcPct val="100000"/>
              </a:lnSpc>
              <a:spcBef>
                <a:spcPts val="0"/>
              </a:spcBef>
              <a:spcAft>
                <a:spcPts val="0"/>
              </a:spcAft>
              <a:buFont typeface="+mj-lt"/>
              <a:buAutoNum type="arabicPeriod"/>
              <a:tabLst>
                <a:tab pos="457200" algn="l"/>
              </a:tabLst>
            </a:pPr>
            <a:r>
              <a:rPr lang="en-US" sz="1050" b="1" dirty="0">
                <a:solidFill>
                  <a:srgbClr val="C00000"/>
                </a:solidFill>
                <a:effectLst/>
                <a:latin typeface="+mn-lt"/>
                <a:ea typeface="Calibri" panose="020F0502020204030204" pitchFamily="34" charset="0"/>
                <a:cs typeface="Times New Roman" panose="02020603050405020304" pitchFamily="18" charset="0"/>
              </a:rPr>
              <a:t>Review the questions: How have you promoted resilience for the youth you work with? What is one action you plan to make in your work moving forward to support youth resilience? What is a follow-up action you would like to see your organization take?</a:t>
            </a:r>
          </a:p>
          <a:p>
            <a:pPr marL="342900" marR="0" lvl="0" indent="-342900">
              <a:lnSpc>
                <a:spcPct val="100000"/>
              </a:lnSpc>
              <a:spcBef>
                <a:spcPts val="0"/>
              </a:spcBef>
              <a:spcAft>
                <a:spcPts val="0"/>
              </a:spcAft>
              <a:buFont typeface="+mj-lt"/>
              <a:buAutoNum type="arabicPeriod"/>
              <a:tabLst>
                <a:tab pos="457200" algn="l"/>
              </a:tabLst>
            </a:pPr>
            <a:r>
              <a:rPr lang="en-US" sz="1050" b="1" dirty="0">
                <a:solidFill>
                  <a:srgbClr val="C00000"/>
                </a:solidFill>
                <a:effectLst/>
                <a:latin typeface="+mn-lt"/>
                <a:ea typeface="Calibri" panose="020F0502020204030204" pitchFamily="34" charset="0"/>
                <a:cs typeface="Times New Roman" panose="02020603050405020304" pitchFamily="18" charset="0"/>
              </a:rPr>
              <a:t>Share 1-2 ideas/group with the large group for the last 2 questions. </a:t>
            </a:r>
          </a:p>
          <a:p>
            <a:pPr marL="342900" marR="0" lvl="0" indent="-342900">
              <a:lnSpc>
                <a:spcPct val="100000"/>
              </a:lnSpc>
              <a:spcBef>
                <a:spcPts val="0"/>
              </a:spcBef>
              <a:spcAft>
                <a:spcPts val="0"/>
              </a:spcAft>
              <a:buFont typeface="+mj-lt"/>
              <a:buAutoNum type="arabicPeriod"/>
              <a:tabLst>
                <a:tab pos="457200" algn="l"/>
              </a:tabLst>
            </a:pPr>
            <a:r>
              <a:rPr lang="en-US" sz="1050" b="1" dirty="0">
                <a:solidFill>
                  <a:srgbClr val="C00000"/>
                </a:solidFill>
                <a:effectLst/>
                <a:latin typeface="+mn-lt"/>
                <a:ea typeface="Calibri" panose="020F0502020204030204" pitchFamily="34" charset="0"/>
                <a:cs typeface="Times New Roman" panose="02020603050405020304" pitchFamily="18" charset="0"/>
              </a:rPr>
              <a:t>Ask participants to include their ideas for action (individual and organizational) on the follow-up evaluation form. </a:t>
            </a:r>
          </a:p>
          <a:p>
            <a:endParaRPr lang="en-US" sz="1050" dirty="0"/>
          </a:p>
        </p:txBody>
      </p:sp>
    </p:spTree>
    <p:extLst>
      <p:ext uri="{BB962C8B-B14F-4D97-AF65-F5344CB8AC3E}">
        <p14:creationId xmlns:p14="http://schemas.microsoft.com/office/powerpoint/2010/main" val="4020168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685800" y="4560571"/>
            <a:ext cx="6019800" cy="4320540"/>
          </a:xfrm>
        </p:spPr>
        <p:txBody>
          <a:bodyPr/>
          <a:lstStyle/>
          <a:p>
            <a:pPr lvl="0"/>
            <a:r>
              <a:rPr lang="en-US" sz="1100" dirty="0"/>
              <a:t>Most of what we covered today focused on what you can do to support resilience individually as you work with or interact with youth. It is important to remember there are strategies that promote resilience at the level of systems, organizations, and communities. </a:t>
            </a:r>
          </a:p>
          <a:p>
            <a:pPr lvl="0"/>
            <a:endParaRPr lang="en-US" sz="1100" dirty="0"/>
          </a:p>
          <a:p>
            <a:pPr lvl="0"/>
            <a:r>
              <a:rPr lang="en-US" sz="1100" dirty="0"/>
              <a:t>Some examples of how systems or organizations have addressed ACEs and resilience and include implementing department-wide crisis intervention training for police officers or using trauma-informed care in health systems or human services. Trauma-informed care is a framework in which our questions change from “What’s wrong with you?” to “What happened to you?” </a:t>
            </a:r>
          </a:p>
          <a:p>
            <a:endParaRPr lang="en-US" sz="1100" dirty="0"/>
          </a:p>
          <a:p>
            <a:r>
              <a:rPr lang="en-US" sz="1100" dirty="0"/>
              <a:t>Examples in communities that support resilience are promoting policies that support families, like making quality childcare affordable and accessible for all or creating a trauma-informed community culture. </a:t>
            </a:r>
          </a:p>
          <a:p>
            <a:endParaRPr lang="en-US" sz="1100" dirty="0"/>
          </a:p>
          <a:p>
            <a:pPr defTabSz="474184">
              <a:defRPr/>
            </a:pPr>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a:t>
            </a:r>
          </a:p>
          <a:p>
            <a:pPr marL="237093" indent="-237093" defTabSz="474184">
              <a:buFontTx/>
              <a:buAutoNum type="arabicPeriod"/>
              <a:defRPr/>
            </a:pPr>
            <a:r>
              <a:rPr lang="en-US" sz="1100" dirty="0">
                <a:solidFill>
                  <a:srgbClr val="C00000"/>
                </a:solidFill>
                <a:latin typeface="Arial Black" panose="020B0A04020102020204" pitchFamily="34" charset="0"/>
              </a:rPr>
              <a:t>Resilience can be addressed at the level of systems, organizations, and communities.</a:t>
            </a:r>
          </a:p>
          <a:p>
            <a:pPr marL="237093" indent="-237093" defTabSz="474184">
              <a:buFontTx/>
              <a:buAutoNum type="arabicPeriod"/>
              <a:defRPr/>
            </a:pPr>
            <a:r>
              <a:rPr lang="en-US" sz="1100" dirty="0">
                <a:solidFill>
                  <a:srgbClr val="C00000"/>
                </a:solidFill>
                <a:latin typeface="Arial Black" panose="020B0A04020102020204" pitchFamily="34" charset="0"/>
              </a:rPr>
              <a:t>Encourage audience to think about how resilience factors could be addressed at these levels, especially for their own organizations.</a:t>
            </a:r>
          </a:p>
          <a:p>
            <a:endParaRPr lang="en-US" sz="1100" dirty="0"/>
          </a:p>
        </p:txBody>
      </p:sp>
    </p:spTree>
    <p:extLst>
      <p:ext uri="{BB962C8B-B14F-4D97-AF65-F5344CB8AC3E}">
        <p14:creationId xmlns:p14="http://schemas.microsoft.com/office/powerpoint/2010/main" val="1748932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100" dirty="0"/>
              <a:t>Thank you for your time today. We hope the information today was useful and helps you move forward with building resiliency for youth.  We’d like to acknowledge the following who helped develop, contribute to and review this workshop.</a:t>
            </a:r>
          </a:p>
          <a:p>
            <a:endParaRPr lang="en-US" dirty="0"/>
          </a:p>
        </p:txBody>
      </p:sp>
    </p:spTree>
    <p:extLst>
      <p:ext uri="{BB962C8B-B14F-4D97-AF65-F5344CB8AC3E}">
        <p14:creationId xmlns:p14="http://schemas.microsoft.com/office/powerpoint/2010/main" val="131705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723900"/>
            <a:ext cx="6454775" cy="3630613"/>
          </a:xfrm>
        </p:spPr>
      </p:sp>
      <p:sp>
        <p:nvSpPr>
          <p:cNvPr id="3" name="Notes Placeholder 2"/>
          <p:cNvSpPr>
            <a:spLocks noGrp="1"/>
          </p:cNvSpPr>
          <p:nvPr>
            <p:ph type="body" idx="1"/>
          </p:nvPr>
        </p:nvSpPr>
        <p:spPr/>
        <p:txBody>
          <a:bodyPr/>
          <a:lstStyle/>
          <a:p>
            <a:r>
              <a:rPr lang="en-US" sz="1100" dirty="0"/>
              <a:t>Optional slide.</a:t>
            </a:r>
          </a:p>
          <a:p>
            <a:endParaRPr lang="en-US" sz="1100" dirty="0"/>
          </a:p>
          <a:p>
            <a:endParaRPr lang="en-US" sz="1100" dirty="0"/>
          </a:p>
          <a:p>
            <a:r>
              <a:rPr lang="en-US" sz="1100" dirty="0">
                <a:solidFill>
                  <a:srgbClr val="C00000"/>
                </a:solidFill>
                <a:latin typeface="Arial Black" panose="020B0A04020102020204" pitchFamily="34" charset="0"/>
              </a:rPr>
              <a:t>Slide key points: Review workshop objectives</a:t>
            </a:r>
          </a:p>
        </p:txBody>
      </p:sp>
    </p:spTree>
    <p:extLst>
      <p:ext uri="{BB962C8B-B14F-4D97-AF65-F5344CB8AC3E}">
        <p14:creationId xmlns:p14="http://schemas.microsoft.com/office/powerpoint/2010/main" val="454459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560571"/>
            <a:ext cx="6096000" cy="4320540"/>
          </a:xfrm>
        </p:spPr>
        <p:txBody>
          <a:bodyPr/>
          <a:lstStyle/>
          <a:p>
            <a:r>
              <a:rPr lang="en-US" sz="1100" dirty="0"/>
              <a:t>Share presenters' names again.</a:t>
            </a:r>
          </a:p>
          <a:p>
            <a:endParaRPr lang="en-US" sz="1100" dirty="0"/>
          </a:p>
          <a:p>
            <a:r>
              <a:rPr lang="en-US" sz="1100" i="0" dirty="0"/>
              <a:t>Because this is a grant-funded workshop, it is really important we receive your feedback for reporting purposes. Please take a few minutes to complete the evaluation – a link is provided in the chat. </a:t>
            </a:r>
          </a:p>
          <a:p>
            <a:endParaRPr lang="en-US" sz="1100" i="1" dirty="0"/>
          </a:p>
          <a:p>
            <a:r>
              <a:rPr lang="en-US" sz="1100" i="1" dirty="0"/>
              <a:t>In the Chat: </a:t>
            </a:r>
          </a:p>
          <a:p>
            <a:r>
              <a:rPr lang="en-US" sz="1100" i="1" dirty="0"/>
              <a:t>https://www.surveymonkey.com/r/NKB5GKP</a:t>
            </a:r>
          </a:p>
          <a:p>
            <a:endParaRPr lang="en-US" sz="1100" i="1" dirty="0"/>
          </a:p>
          <a:p>
            <a:r>
              <a:rPr lang="en-US" sz="1100" i="0" dirty="0"/>
              <a:t>The slides for this workshop as well as other resources and handouts are in the google drive. Feel free to refer to them at any time. </a:t>
            </a:r>
          </a:p>
          <a:p>
            <a:endParaRPr lang="en-US" sz="1100" dirty="0"/>
          </a:p>
          <a:p>
            <a:pPr defTabSz="474184">
              <a:defRPr/>
            </a:pPr>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a:t>
            </a:r>
          </a:p>
          <a:p>
            <a:pPr marL="237093" indent="-237093" defTabSz="474184">
              <a:buFontTx/>
              <a:buAutoNum type="arabicPeriod"/>
              <a:defRPr/>
            </a:pPr>
            <a:r>
              <a:rPr lang="en-US" sz="1100" dirty="0">
                <a:solidFill>
                  <a:srgbClr val="C00000"/>
                </a:solidFill>
                <a:latin typeface="Arial Black" panose="020B0A04020102020204" pitchFamily="34" charset="0"/>
              </a:rPr>
              <a:t>Share presenter contact information.</a:t>
            </a:r>
          </a:p>
          <a:p>
            <a:pPr marL="237093" marR="0" lvl="0" indent="-237093" defTabSz="474184" eaLnBrk="1" fontAlgn="auto" latinLnBrk="0" hangingPunct="1">
              <a:lnSpc>
                <a:spcPct val="117999"/>
              </a:lnSpc>
              <a:spcBef>
                <a:spcPts val="0"/>
              </a:spcBef>
              <a:spcAft>
                <a:spcPts val="0"/>
              </a:spcAft>
              <a:buClrTx/>
              <a:buSzTx/>
              <a:buFontTx/>
              <a:buAutoNum type="arabicPeriod"/>
              <a:tabLst/>
              <a:defRPr/>
            </a:pPr>
            <a:r>
              <a:rPr lang="en-US" sz="1100" dirty="0">
                <a:solidFill>
                  <a:srgbClr val="C00000"/>
                </a:solidFill>
                <a:latin typeface="Arial Black" panose="020B0A04020102020204" pitchFamily="34" charset="0"/>
              </a:rPr>
              <a:t>Encourage completion of online evaluation form.</a:t>
            </a:r>
          </a:p>
          <a:p>
            <a:pPr marL="237093" indent="-237093" defTabSz="474184">
              <a:buFontTx/>
              <a:buAutoNum type="arabicPeriod"/>
              <a:defRPr/>
            </a:pPr>
            <a:r>
              <a:rPr lang="en-US" sz="1100" dirty="0">
                <a:solidFill>
                  <a:srgbClr val="C00000"/>
                </a:solidFill>
                <a:latin typeface="Arial Black" panose="020B0A04020102020204" pitchFamily="34" charset="0"/>
              </a:rPr>
              <a:t>Share any final resources, handouts, etc. Refer again to google file.</a:t>
            </a:r>
          </a:p>
          <a:p>
            <a:endParaRPr lang="en-US" sz="11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210275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7058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7058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7058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526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723900"/>
            <a:ext cx="6454775" cy="3630613"/>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100" dirty="0"/>
              <a:t>Today’s workshop, “Supporting Youth Mental Health by Building Resilience” is divided into two parts.</a:t>
            </a:r>
            <a:endParaRPr lang="en-US" sz="1100" u="sng" dirty="0"/>
          </a:p>
          <a:p>
            <a:endParaRPr lang="en-US" sz="1100" u="sng" dirty="0"/>
          </a:p>
          <a:p>
            <a:r>
              <a:rPr lang="en-US" sz="1100" u="sng" dirty="0"/>
              <a:t>Part 1 ACES and Health</a:t>
            </a:r>
            <a:r>
              <a:rPr lang="en-US" sz="1100" dirty="0"/>
              <a:t>– We will talk about Adverse Childhood Experiences (or ACEs) and how traumatic experiences affect youth mental health. </a:t>
            </a:r>
            <a:br>
              <a:rPr lang="en-US" sz="1100" dirty="0"/>
            </a:br>
            <a:br>
              <a:rPr lang="en-US" sz="1100" dirty="0"/>
            </a:br>
            <a:r>
              <a:rPr lang="en-US" sz="1100" u="sng" dirty="0"/>
              <a:t>Part 2 Resilience</a:t>
            </a:r>
            <a:r>
              <a:rPr lang="en-US" sz="1100" dirty="0"/>
              <a:t> – We will focus on the how to provide youth with tools and support to overcome adversity. This is about resilience – or the ability to bounce back from difficult life situations.  </a:t>
            </a:r>
          </a:p>
          <a:p>
            <a:r>
              <a:rPr lang="en-US" sz="1100" dirty="0"/>
              <a:t>We will talk about how we (as youth serving professionals) can support youth in being resilient. We will think critically together about the information provided and determine action steps that can be taken.  </a:t>
            </a:r>
          </a:p>
          <a:p>
            <a:r>
              <a:rPr lang="en-US" sz="1100" dirty="0"/>
              <a:t>And we will talk about why our own resiliency is so important in our work with youth.</a:t>
            </a:r>
          </a:p>
          <a:p>
            <a:endParaRPr lang="en-US" sz="1100" dirty="0"/>
          </a:p>
          <a:p>
            <a:endParaRPr lang="en-US" sz="1100" dirty="0"/>
          </a:p>
          <a:p>
            <a:r>
              <a:rPr lang="en-US" sz="1100" dirty="0">
                <a:solidFill>
                  <a:srgbClr val="C00000"/>
                </a:solidFill>
                <a:latin typeface="Arial Black" panose="020B0A04020102020204" pitchFamily="34" charset="0"/>
              </a:rPr>
              <a:t>Slide key points: Review two parts of the workshop</a:t>
            </a:r>
          </a:p>
        </p:txBody>
      </p:sp>
    </p:spTree>
    <p:extLst>
      <p:ext uri="{BB962C8B-B14F-4D97-AF65-F5344CB8AC3E}">
        <p14:creationId xmlns:p14="http://schemas.microsoft.com/office/powerpoint/2010/main" val="41997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723900"/>
            <a:ext cx="6454775" cy="3630613"/>
          </a:xfrm>
        </p:spPr>
      </p:sp>
      <p:sp>
        <p:nvSpPr>
          <p:cNvPr id="3" name="Notes Placeholder 2"/>
          <p:cNvSpPr>
            <a:spLocks noGrp="1"/>
          </p:cNvSpPr>
          <p:nvPr>
            <p:ph type="body" idx="1"/>
          </p:nvPr>
        </p:nvSpPr>
        <p:spPr>
          <a:xfrm>
            <a:off x="838200" y="4560571"/>
            <a:ext cx="5638800" cy="4320540"/>
          </a:xfrm>
        </p:spPr>
        <p:txBody>
          <a:bodyPr/>
          <a:lstStyle/>
          <a:p>
            <a:r>
              <a:rPr lang="en-US" sz="1100" dirty="0">
                <a:latin typeface="+mj-lt"/>
              </a:rPr>
              <a:t>Let’s go ahead and get started with Part 1 – “Adverse Childhood Experiences and the effects on youth mental health”. </a:t>
            </a:r>
          </a:p>
          <a:p>
            <a:endParaRPr lang="en-US" sz="1100" dirty="0">
              <a:latin typeface="+mj-lt"/>
            </a:endParaRPr>
          </a:p>
          <a:p>
            <a:r>
              <a:rPr lang="en-US" sz="1100" dirty="0">
                <a:latin typeface="+mj-lt"/>
              </a:rPr>
              <a:t>Please know learning ACE information can be difficult for some people and if they feel uncomfortable with the material they can step </a:t>
            </a:r>
            <a:r>
              <a:rPr lang="en-US" sz="1100" b="0" dirty="0">
                <a:latin typeface="+mj-lt"/>
              </a:rPr>
              <a:t>away. If you need support, please contact the tech person </a:t>
            </a:r>
            <a:r>
              <a:rPr lang="en-US" sz="1100" b="0" i="1" dirty="0">
                <a:latin typeface="+mj-lt"/>
              </a:rPr>
              <a:t>(provide name) </a:t>
            </a:r>
            <a:r>
              <a:rPr lang="en-US" sz="1100" dirty="0">
                <a:latin typeface="+mj-lt"/>
              </a:rPr>
              <a:t>in a private chat. </a:t>
            </a:r>
            <a:br>
              <a:rPr lang="en-US" sz="1100" dirty="0">
                <a:latin typeface="+mj-lt"/>
              </a:rPr>
            </a:br>
            <a:endParaRPr lang="en-US" sz="1100" dirty="0">
              <a:latin typeface="+mj-lt"/>
            </a:endParaRPr>
          </a:p>
          <a:p>
            <a:r>
              <a:rPr lang="en-US" sz="1100" dirty="0">
                <a:latin typeface="+mj-lt"/>
              </a:rPr>
              <a:t>Before we dig in, let’s get an idea of </a:t>
            </a:r>
            <a:r>
              <a:rPr lang="en-US" sz="1100" dirty="0">
                <a:effectLst/>
                <a:latin typeface="+mj-lt"/>
                <a:ea typeface="Malgun Gothic" panose="020B0503020000020004" pitchFamily="34" charset="-127"/>
                <a:cs typeface="Calibri" panose="020F0502020204030204" pitchFamily="34" charset="0"/>
              </a:rPr>
              <a:t>how familiar you are with adverse childhood experiences (ACES)?</a:t>
            </a:r>
          </a:p>
          <a:p>
            <a:endParaRPr lang="en-US" sz="1100" dirty="0">
              <a:effectLst/>
              <a:latin typeface="+mj-lt"/>
              <a:ea typeface="Malgun Gothic" panose="020B0503020000020004" pitchFamily="34" charset="-127"/>
              <a:cs typeface="Calibri" panose="020F0502020204030204" pitchFamily="34" charset="0"/>
            </a:endParaRPr>
          </a:p>
          <a:p>
            <a:r>
              <a:rPr lang="en-US" sz="1100" dirty="0">
                <a:effectLst/>
                <a:latin typeface="+mj-lt"/>
                <a:ea typeface="Malgun Gothic" panose="020B0503020000020004" pitchFamily="34" charset="-127"/>
                <a:cs typeface="Calibri" panose="020F0502020204030204" pitchFamily="34" charset="0"/>
              </a:rPr>
              <a:t>***POLL: How familiar are you with adverse childhood experiences (ACES)?    - not at all, - somewhat, - I’m an expert</a:t>
            </a:r>
            <a:br>
              <a:rPr lang="en-US" sz="1100" dirty="0">
                <a:effectLst/>
                <a:latin typeface="+mj-lt"/>
                <a:ea typeface="Malgun Gothic" panose="020B0503020000020004" pitchFamily="34" charset="-127"/>
                <a:cs typeface="Calibri" panose="020F0502020204030204" pitchFamily="34" charset="0"/>
              </a:rPr>
            </a:br>
            <a:endParaRPr lang="en-US" sz="1100" dirty="0">
              <a:effectLst/>
              <a:latin typeface="+mj-lt"/>
              <a:ea typeface="Malgun Gothic" panose="020B0503020000020004" pitchFamily="34" charset="-127"/>
              <a:cs typeface="Calibri" panose="020F0502020204030204" pitchFamily="34" charset="0"/>
            </a:endParaRPr>
          </a:p>
          <a:p>
            <a:r>
              <a:rPr lang="en-US" sz="1100" dirty="0">
                <a:solidFill>
                  <a:schemeClr val="tx1"/>
                </a:solidFill>
                <a:effectLst/>
                <a:latin typeface="+mj-lt"/>
                <a:ea typeface="Malgun Gothic" panose="020B0503020000020004" pitchFamily="34" charset="-127"/>
                <a:cs typeface="Calibri" panose="020F0502020204030204" pitchFamily="34" charset="0"/>
              </a:rPr>
              <a:t>***And/or p</a:t>
            </a:r>
            <a:r>
              <a:rPr lang="en-US" sz="1100" dirty="0">
                <a:solidFill>
                  <a:schemeClr val="tx1"/>
                </a:solidFill>
                <a:latin typeface="+mj-lt"/>
              </a:rPr>
              <a:t>lease share one thing you know about ACEs and mental health in the chat box. </a:t>
            </a:r>
            <a:r>
              <a:rPr lang="en-US" sz="1100" i="1" dirty="0">
                <a:solidFill>
                  <a:schemeClr val="tx1"/>
                </a:solidFill>
                <a:latin typeface="+mj-lt"/>
              </a:rPr>
              <a:t>Read a few of the examples and validate.</a:t>
            </a:r>
          </a:p>
          <a:p>
            <a:endParaRPr lang="en-US" sz="1100" dirty="0"/>
          </a:p>
          <a:p>
            <a:endParaRPr lang="en-US" sz="1100" dirty="0"/>
          </a:p>
          <a:p>
            <a:pPr defTabSz="474184">
              <a:defRPr/>
            </a:pPr>
            <a:r>
              <a:rPr lang="en-US" sz="1100" dirty="0">
                <a:solidFill>
                  <a:srgbClr val="C00000"/>
                </a:solidFill>
                <a:latin typeface="Arial Black" panose="020B0A04020102020204" pitchFamily="34" charset="0"/>
              </a:rPr>
              <a:t>Slide key points: </a:t>
            </a:r>
          </a:p>
          <a:p>
            <a:pPr marL="237093" indent="-237093" defTabSz="474184">
              <a:buFontTx/>
              <a:buAutoNum type="arabicPeriod"/>
              <a:defRPr/>
            </a:pPr>
            <a:r>
              <a:rPr lang="en-US" sz="1100" dirty="0">
                <a:solidFill>
                  <a:srgbClr val="C00000"/>
                </a:solidFill>
                <a:latin typeface="Arial Black" panose="020B0A04020102020204" pitchFamily="34" charset="0"/>
              </a:rPr>
              <a:t>Inform audience they can step out at any time if they need to</a:t>
            </a:r>
          </a:p>
          <a:p>
            <a:pPr marL="237093" indent="-237093" defTabSz="474184">
              <a:buFontTx/>
              <a:buAutoNum type="arabicPeriod"/>
              <a:defRPr/>
            </a:pPr>
            <a:r>
              <a:rPr lang="en-US" sz="1100" dirty="0">
                <a:solidFill>
                  <a:srgbClr val="C00000"/>
                </a:solidFill>
                <a:latin typeface="Arial Black" panose="020B0A04020102020204" pitchFamily="34" charset="0"/>
              </a:rPr>
              <a:t>Part 1: ACEs</a:t>
            </a:r>
          </a:p>
          <a:p>
            <a:pPr marL="237093" indent="-237093" defTabSz="474184">
              <a:buFontTx/>
              <a:buAutoNum type="arabicPeriod"/>
              <a:defRPr/>
            </a:pPr>
            <a:r>
              <a:rPr lang="en-US" sz="1100" dirty="0">
                <a:solidFill>
                  <a:srgbClr val="C00000"/>
                </a:solidFill>
                <a:latin typeface="Arial Black" panose="020B0A04020102020204" pitchFamily="34" charset="0"/>
              </a:rPr>
              <a:t>Assess audience ACE knowledge</a:t>
            </a:r>
          </a:p>
          <a:p>
            <a:endParaRPr lang="en-US" sz="1100" dirty="0"/>
          </a:p>
        </p:txBody>
      </p:sp>
    </p:spTree>
    <p:extLst>
      <p:ext uri="{BB962C8B-B14F-4D97-AF65-F5344CB8AC3E}">
        <p14:creationId xmlns:p14="http://schemas.microsoft.com/office/powerpoint/2010/main" val="59289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Let’s talk more about what ACEs are.</a:t>
            </a:r>
            <a:br>
              <a:rPr lang="en-US" sz="1100" dirty="0"/>
            </a:br>
            <a:endParaRPr lang="en-US" sz="1100" dirty="0"/>
          </a:p>
          <a:p>
            <a:pPr lvl="0"/>
            <a:r>
              <a:rPr lang="en-US" sz="1100" dirty="0"/>
              <a:t>- ACEs are Adverse Childhood Experiences</a:t>
            </a:r>
          </a:p>
          <a:p>
            <a:pPr lvl="0"/>
            <a:r>
              <a:rPr lang="en-US" sz="1100" dirty="0"/>
              <a:t>- They are negative life events that occur during childhood</a:t>
            </a:r>
          </a:p>
          <a:p>
            <a:pPr lvl="0"/>
            <a:r>
              <a:rPr lang="en-US" sz="1100" dirty="0"/>
              <a:t>- ACEs can interfere with healthy child development and can lead to negative health outcomes in adulthood</a:t>
            </a:r>
          </a:p>
          <a:p>
            <a:pPr lvl="0"/>
            <a:r>
              <a:rPr lang="en-US" sz="1100" dirty="0"/>
              <a:t>- ACEs are sometimes referred to as </a:t>
            </a:r>
            <a:r>
              <a:rPr lang="en-US" sz="1100" b="1" dirty="0"/>
              <a:t>toxic stress</a:t>
            </a:r>
            <a:r>
              <a:rPr lang="en-US" sz="1100" dirty="0"/>
              <a:t> or </a:t>
            </a:r>
            <a:r>
              <a:rPr lang="en-US" sz="1100" b="1" dirty="0"/>
              <a:t>childhood trauma</a:t>
            </a:r>
            <a:r>
              <a:rPr lang="en-US" sz="1100" dirty="0"/>
              <a:t> </a:t>
            </a:r>
          </a:p>
          <a:p>
            <a:endParaRPr lang="en-US" sz="1100" dirty="0"/>
          </a:p>
          <a:p>
            <a:pPr defTabSz="474184">
              <a:defRPr/>
            </a:pPr>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 </a:t>
            </a:r>
          </a:p>
          <a:p>
            <a:pPr marL="237093" indent="-237093" defTabSz="474184">
              <a:buFontTx/>
              <a:buAutoNum type="arabicPeriod"/>
              <a:defRPr/>
            </a:pPr>
            <a:r>
              <a:rPr lang="en-US" sz="1100" dirty="0">
                <a:solidFill>
                  <a:srgbClr val="C00000"/>
                </a:solidFill>
                <a:latin typeface="Arial Black" panose="020B0A04020102020204" pitchFamily="34" charset="0"/>
              </a:rPr>
              <a:t>Definition of ACEs</a:t>
            </a:r>
          </a:p>
          <a:p>
            <a:pPr marL="237093" indent="-237093" defTabSz="474184">
              <a:buFontTx/>
              <a:buAutoNum type="arabicPeriod"/>
              <a:defRPr/>
            </a:pPr>
            <a:r>
              <a:rPr lang="en-US" sz="1100" dirty="0">
                <a:solidFill>
                  <a:srgbClr val="C00000"/>
                </a:solidFill>
                <a:latin typeface="Arial Black" panose="020B0A04020102020204" pitchFamily="34" charset="0"/>
              </a:rPr>
              <a:t>Connection to other terms that may be more common (toxic stress, trauma)</a:t>
            </a:r>
          </a:p>
          <a:p>
            <a:endParaRPr lang="en-US" dirty="0"/>
          </a:p>
        </p:txBody>
      </p:sp>
    </p:spTree>
    <p:extLst>
      <p:ext uri="{BB962C8B-B14F-4D97-AF65-F5344CB8AC3E}">
        <p14:creationId xmlns:p14="http://schemas.microsoft.com/office/powerpoint/2010/main" val="333820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000" b="1" dirty="0"/>
              <a:t>HANDOUT - </a:t>
            </a:r>
            <a:r>
              <a:rPr lang="en-US" sz="1000" b="1" u="sng" dirty="0">
                <a:hlinkClick r:id="rId3"/>
              </a:rPr>
              <a:t>The Truth About ACEs</a:t>
            </a:r>
            <a:r>
              <a:rPr lang="en-US" sz="1000" b="1" u="none" dirty="0"/>
              <a:t> </a:t>
            </a:r>
            <a:r>
              <a:rPr lang="en-US" sz="1000" u="none" dirty="0"/>
              <a:t>(</a:t>
            </a:r>
            <a:r>
              <a:rPr lang="en-US" sz="1000" b="0" dirty="0"/>
              <a:t>In the google folder)</a:t>
            </a:r>
            <a:endParaRPr lang="en-US" sz="1000" b="0" u="none" dirty="0"/>
          </a:p>
          <a:p>
            <a:pPr marL="0" marR="0" lvl="0" indent="0" defTabSz="457200" eaLnBrk="1" fontAlgn="auto" latinLnBrk="0" hangingPunct="1">
              <a:lnSpc>
                <a:spcPct val="117999"/>
              </a:lnSpc>
              <a:spcBef>
                <a:spcPts val="0"/>
              </a:spcBef>
              <a:spcAft>
                <a:spcPts val="0"/>
              </a:spcAft>
              <a:buClrTx/>
              <a:buSzTx/>
              <a:buFontTx/>
              <a:buNone/>
              <a:tabLst/>
              <a:defRPr/>
            </a:pPr>
            <a:endParaRPr lang="en-US" sz="1000" u="none" dirty="0"/>
          </a:p>
          <a:p>
            <a:pPr marL="0" marR="0" lvl="0" indent="0" defTabSz="457200" eaLnBrk="1" fontAlgn="auto" latinLnBrk="0" hangingPunct="1">
              <a:lnSpc>
                <a:spcPct val="117999"/>
              </a:lnSpc>
              <a:spcBef>
                <a:spcPts val="0"/>
              </a:spcBef>
              <a:spcAft>
                <a:spcPts val="0"/>
              </a:spcAft>
              <a:buClrTx/>
              <a:buSzTx/>
              <a:buFontTx/>
              <a:buNone/>
              <a:tabLst/>
              <a:defRPr/>
            </a:pPr>
            <a:r>
              <a:rPr lang="en-US" sz="1000" dirty="0"/>
              <a:t>To get us started, let’s look at the ACE study. This has been described as “The most important study you’ve (probably) never heard of.”</a:t>
            </a:r>
            <a:br>
              <a:rPr lang="en-US" sz="1000" b="1" dirty="0"/>
            </a:br>
            <a:endParaRPr lang="en-US" sz="1000" u="sng" dirty="0"/>
          </a:p>
          <a:p>
            <a:r>
              <a:rPr lang="en-US" sz="1000" b="1" dirty="0"/>
              <a:t>OPTIONAL VIDEO TO SHARE: </a:t>
            </a:r>
            <a:r>
              <a:rPr lang="en-US" sz="1000" dirty="0"/>
              <a:t>ACE study video </a:t>
            </a:r>
            <a:r>
              <a:rPr lang="en-US" sz="1000" u="sng" dirty="0">
                <a:hlinkClick r:id="rId4"/>
              </a:rPr>
              <a:t>https://vimeo.com/139998006</a:t>
            </a:r>
            <a:r>
              <a:rPr lang="en-US" sz="1000" u="sng" dirty="0"/>
              <a:t> </a:t>
            </a:r>
            <a:r>
              <a:rPr lang="en-US" sz="1000" dirty="0"/>
              <a:t>This five-minute video does a nice job of defining ACEs and describing the key questions asked and important findings of the ACE Study. </a:t>
            </a:r>
          </a:p>
          <a:p>
            <a:pPr algn="l"/>
            <a:endParaRPr lang="en-US" sz="1000" dirty="0"/>
          </a:p>
          <a:p>
            <a:pPr algn="l"/>
            <a:r>
              <a:rPr lang="en-US" sz="1000" dirty="0"/>
              <a:t>ACE study description (don’t need if using video): Origin of ACE study: “In the mid 80s, Dr. Vincent </a:t>
            </a:r>
            <a:r>
              <a:rPr lang="en-US" sz="1000" dirty="0" err="1"/>
              <a:t>Felitti</a:t>
            </a:r>
            <a:r>
              <a:rPr lang="en-US" sz="1000" dirty="0"/>
              <a:t>, director of a Kaiser Permanente weight loss program, made an unexpected clinical observation: program participants who were most successful were also most likely to drop out of the program. In follow-up interviews with many of these participants, Dr. </a:t>
            </a:r>
            <a:r>
              <a:rPr lang="en-US" sz="1000" dirty="0" err="1"/>
              <a:t>Felitti</a:t>
            </a:r>
            <a:r>
              <a:rPr lang="en-US" sz="1000" dirty="0"/>
              <a:t> discovered that child sexual abuse and/or physical abuse was common, and the abuse typically preceded the onset of obesity. He concluded that obesity was not the real problem, and that many participants had used it as a solution for coping with more severe problems they could not talk about. Dr. </a:t>
            </a:r>
            <a:r>
              <a:rPr lang="en-US" sz="1000" dirty="0" err="1"/>
              <a:t>Felitti</a:t>
            </a:r>
            <a:r>
              <a:rPr lang="en-US" sz="1000" dirty="0"/>
              <a:t> teamed up with Dr. Robert </a:t>
            </a:r>
            <a:r>
              <a:rPr lang="en-US" sz="1000" dirty="0" err="1"/>
              <a:t>Anda</a:t>
            </a:r>
            <a:r>
              <a:rPr lang="en-US" sz="1000" dirty="0"/>
              <a:t> at the CDC to further explore this connection, leading to a partnership that becoming the ACE study.”</a:t>
            </a:r>
          </a:p>
          <a:p>
            <a:pPr defTabSz="474184">
              <a:defRPr/>
            </a:pPr>
            <a:endParaRPr lang="en-US" sz="1000" dirty="0">
              <a:solidFill>
                <a:srgbClr val="C00000"/>
              </a:solidFill>
              <a:latin typeface="Arial Black" panose="020B0A04020102020204" pitchFamily="34" charset="0"/>
            </a:endParaRPr>
          </a:p>
          <a:p>
            <a:pPr defTabSz="474184">
              <a:defRPr/>
            </a:pPr>
            <a:r>
              <a:rPr lang="en-US" sz="1000" dirty="0">
                <a:solidFill>
                  <a:srgbClr val="C00000"/>
                </a:solidFill>
                <a:latin typeface="Arial Black" panose="020B0A04020102020204" pitchFamily="34" charset="0"/>
              </a:rPr>
              <a:t>Slide key points: </a:t>
            </a:r>
          </a:p>
          <a:p>
            <a:pPr marL="237093" marR="0" lvl="0" indent="-237093" defTabSz="474184" eaLnBrk="1" fontAlgn="auto" latinLnBrk="0" hangingPunct="1">
              <a:lnSpc>
                <a:spcPct val="117999"/>
              </a:lnSpc>
              <a:spcBef>
                <a:spcPts val="0"/>
              </a:spcBef>
              <a:spcAft>
                <a:spcPts val="0"/>
              </a:spcAft>
              <a:buClrTx/>
              <a:buSzTx/>
              <a:buFontTx/>
              <a:buAutoNum type="arabicPeriod"/>
              <a:tabLst/>
              <a:defRPr/>
            </a:pPr>
            <a:r>
              <a:rPr lang="en-US" sz="1000" dirty="0">
                <a:solidFill>
                  <a:srgbClr val="C00000"/>
                </a:solidFill>
                <a:latin typeface="Arial Black" panose="020B0A04020102020204" pitchFamily="34" charset="0"/>
              </a:rPr>
              <a:t>Handout the Truth about ACEs (located in google docs)</a:t>
            </a:r>
          </a:p>
          <a:p>
            <a:pPr marL="237093" indent="-237093" defTabSz="474184">
              <a:buFontTx/>
              <a:buAutoNum type="arabicPeriod"/>
              <a:defRPr/>
            </a:pPr>
            <a:r>
              <a:rPr lang="en-US" sz="1000" dirty="0">
                <a:solidFill>
                  <a:srgbClr val="C00000"/>
                </a:solidFill>
                <a:latin typeface="Arial Black" panose="020B0A04020102020204" pitchFamily="34" charset="0"/>
              </a:rPr>
              <a:t>Describe ACE study – optional use of ACE video or verbally describe</a:t>
            </a:r>
          </a:p>
          <a:p>
            <a:pPr marL="237093" indent="-237093" defTabSz="474184">
              <a:buFontTx/>
              <a:buAutoNum type="arabicPeriod"/>
              <a:defRPr/>
            </a:pPr>
            <a:r>
              <a:rPr lang="en-US" sz="1000" dirty="0">
                <a:solidFill>
                  <a:srgbClr val="C00000"/>
                </a:solidFill>
                <a:latin typeface="Arial Black" panose="020B0A04020102020204" pitchFamily="34" charset="0"/>
              </a:rPr>
              <a:t>Optional: tell story of origin of ACE study </a:t>
            </a:r>
          </a:p>
          <a:p>
            <a:pPr algn="l"/>
            <a:endParaRPr lang="en-US" sz="1000" dirty="0"/>
          </a:p>
        </p:txBody>
      </p:sp>
    </p:spTree>
    <p:extLst>
      <p:ext uri="{BB962C8B-B14F-4D97-AF65-F5344CB8AC3E}">
        <p14:creationId xmlns:p14="http://schemas.microsoft.com/office/powerpoint/2010/main" val="278165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100" dirty="0"/>
              <a:t>The handout “The Truth About ACEs” summarizes key points about ACEs that were covered in the video. Both the video and handout include information from the original ACE study, which highlighted 2 main findings. </a:t>
            </a:r>
          </a:p>
          <a:p>
            <a:endParaRPr lang="en-US" sz="1100" dirty="0"/>
          </a:p>
          <a:p>
            <a:r>
              <a:rPr lang="en-US" sz="1100" dirty="0"/>
              <a:t>The first is that </a:t>
            </a:r>
            <a:r>
              <a:rPr lang="en-US" sz="1100" b="1" dirty="0"/>
              <a:t>ACEs are very common</a:t>
            </a:r>
            <a:r>
              <a:rPr lang="en-US" sz="1100" dirty="0"/>
              <a:t>. In the original ACE study, of the more than 17,000 middle-class, college-educated, majority-white, employed people with health insurance who participated, 64% of study participants had experienced at least 1 of those 10 types of childhood adversity, and more than 1 in 5 people reported having 3 or more ACEs.</a:t>
            </a:r>
          </a:p>
          <a:p>
            <a:endParaRPr lang="en-US" sz="1100" dirty="0"/>
          </a:p>
          <a:p>
            <a:pPr defTabSz="474184">
              <a:defRPr/>
            </a:pPr>
            <a:br>
              <a:rPr lang="en-US" sz="1100" dirty="0">
                <a:solidFill>
                  <a:srgbClr val="C00000"/>
                </a:solidFill>
                <a:latin typeface="Arial Black" panose="020B0A04020102020204" pitchFamily="34" charset="0"/>
              </a:rPr>
            </a:br>
            <a:r>
              <a:rPr lang="en-US" sz="1100" dirty="0">
                <a:solidFill>
                  <a:srgbClr val="C00000"/>
                </a:solidFill>
                <a:latin typeface="Arial Black" panose="020B0A04020102020204" pitchFamily="34" charset="0"/>
              </a:rPr>
              <a:t>Slide key points: </a:t>
            </a:r>
          </a:p>
          <a:p>
            <a:pPr marL="237093" indent="-237093" defTabSz="474184">
              <a:buFontTx/>
              <a:buAutoNum type="arabicPeriod"/>
              <a:defRPr/>
            </a:pPr>
            <a:r>
              <a:rPr lang="en-US" sz="1100" dirty="0">
                <a:solidFill>
                  <a:srgbClr val="C00000"/>
                </a:solidFill>
                <a:latin typeface="Arial Black" panose="020B0A04020102020204" pitchFamily="34" charset="0"/>
              </a:rPr>
              <a:t>ACEs are very common. Also, most people with 1 ACE, also have others</a:t>
            </a:r>
          </a:p>
          <a:p>
            <a:pPr marL="237093" indent="-237093" defTabSz="474184">
              <a:buFontTx/>
              <a:buAutoNum type="arabicPeriod"/>
              <a:defRPr/>
            </a:pPr>
            <a:r>
              <a:rPr lang="en-US" sz="1100" dirty="0">
                <a:solidFill>
                  <a:srgbClr val="C00000"/>
                </a:solidFill>
                <a:latin typeface="Arial Black" panose="020B0A04020102020204" pitchFamily="34" charset="0"/>
              </a:rPr>
              <a:t>Majority of study population was white, middle-class with health insurance</a:t>
            </a:r>
          </a:p>
          <a:p>
            <a:endParaRPr lang="en-US" sz="1100" dirty="0">
              <a:solidFill>
                <a:srgbClr val="C00000"/>
              </a:solidFill>
            </a:endParaRPr>
          </a:p>
        </p:txBody>
      </p:sp>
    </p:spTree>
    <p:extLst>
      <p:ext uri="{BB962C8B-B14F-4D97-AF65-F5344CB8AC3E}">
        <p14:creationId xmlns:p14="http://schemas.microsoft.com/office/powerpoint/2010/main" val="333005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8"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9" name="Title Text"/>
          <p:cNvSpPr txBox="1">
            <a:spLocks noGrp="1"/>
          </p:cNvSpPr>
          <p:nvPr>
            <p:ph type="title"/>
          </p:nvPr>
        </p:nvSpPr>
        <p:spPr>
          <a:xfrm>
            <a:off x="3017341" y="9512300"/>
            <a:ext cx="18349318" cy="2006600"/>
          </a:xfrm>
          <a:prstGeom prst="rect">
            <a:avLst/>
          </a:prstGeom>
        </p:spPr>
        <p:txBody>
          <a:bodyPr anchor="t"/>
          <a:lstStyle>
            <a:lvl1pPr algn="l"/>
          </a:lstStyle>
          <a:p>
            <a:r>
              <a:t>Title Text</a:t>
            </a:r>
          </a:p>
        </p:txBody>
      </p:sp>
      <p:sp>
        <p:nvSpPr>
          <p:cNvPr id="30" name="Body Level One…"/>
          <p:cNvSpPr txBox="1">
            <a:spLocks noGrp="1"/>
          </p:cNvSpPr>
          <p:nvPr>
            <p:ph type="body" sz="quarter" idx="1"/>
          </p:nvPr>
        </p:nvSpPr>
        <p:spPr>
          <a:xfrm>
            <a:off x="3022996" y="11442700"/>
            <a:ext cx="18338008" cy="1587500"/>
          </a:xfrm>
          <a:prstGeom prst="rect">
            <a:avLst/>
          </a:prstGeom>
        </p:spPr>
        <p:txBody>
          <a:bodyPr anchor="t"/>
          <a:lstStyle>
            <a:lvl1pPr marL="0" indent="0">
              <a:spcBef>
                <a:spcPts val="0"/>
              </a:spcBef>
              <a:buSzTx/>
              <a:buNone/>
              <a:defRPr sz="5400">
                <a:solidFill>
                  <a:srgbClr val="ADC33F"/>
                </a:solidFill>
              </a:defRPr>
            </a:lvl1pPr>
            <a:lvl2pPr marL="0" indent="228600">
              <a:spcBef>
                <a:spcPts val="0"/>
              </a:spcBef>
              <a:buSzTx/>
              <a:buNone/>
              <a:defRPr sz="5400">
                <a:solidFill>
                  <a:srgbClr val="ADC33F"/>
                </a:solidFill>
              </a:defRPr>
            </a:lvl2pPr>
            <a:lvl3pPr marL="0" indent="457200">
              <a:spcBef>
                <a:spcPts val="0"/>
              </a:spcBef>
              <a:buSzTx/>
              <a:buNone/>
              <a:defRPr sz="5400">
                <a:solidFill>
                  <a:srgbClr val="ADC33F"/>
                </a:solidFill>
              </a:defRPr>
            </a:lvl3pPr>
            <a:lvl4pPr marL="0" indent="685800">
              <a:spcBef>
                <a:spcPts val="0"/>
              </a:spcBef>
              <a:buSzTx/>
              <a:buNone/>
              <a:defRPr sz="5400">
                <a:solidFill>
                  <a:srgbClr val="ADC33F"/>
                </a:solidFill>
              </a:defRPr>
            </a:lvl4pPr>
            <a:lvl5pPr marL="0" indent="914400">
              <a:spcBef>
                <a:spcPts val="0"/>
              </a:spcBef>
              <a:buSzTx/>
              <a:buNone/>
              <a:defRPr sz="5400">
                <a:solidFill>
                  <a:srgbClr val="ADC33F"/>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7" name="Body Level One…"/>
          <p:cNvSpPr txBox="1">
            <a:spLocks noGrp="1"/>
          </p:cNvSpPr>
          <p:nvPr>
            <p:ph type="body" idx="1"/>
          </p:nvPr>
        </p:nvSpPr>
        <p:spPr>
          <a:xfrm>
            <a:off x="1689100" y="1727200"/>
            <a:ext cx="21005800" cy="6722765"/>
          </a:xfrm>
          <a:prstGeom prst="rect">
            <a:avLst/>
          </a:prstGeom>
        </p:spPr>
        <p:txBody>
          <a:bodyPr anchor="t"/>
          <a:lstStyle>
            <a:lvl1pPr>
              <a:buClr>
                <a:srgbClr val="FFFFFF"/>
              </a:buClr>
              <a:defRPr sz="4800">
                <a:latin typeface="Roboto Regular"/>
                <a:ea typeface="Roboto Regular"/>
                <a:cs typeface="Roboto Regular"/>
                <a:sym typeface="Roboto Regular"/>
              </a:defRPr>
            </a:lvl1pPr>
            <a:lvl2pPr>
              <a:buClr>
                <a:srgbClr val="FFFFFF"/>
              </a:buClr>
              <a:defRPr sz="4800">
                <a:latin typeface="Roboto Regular"/>
                <a:ea typeface="Roboto Regular"/>
                <a:cs typeface="Roboto Regular"/>
                <a:sym typeface="Roboto Regular"/>
              </a:defRPr>
            </a:lvl2pPr>
            <a:lvl3pPr>
              <a:buClr>
                <a:srgbClr val="FFFFFF"/>
              </a:buClr>
              <a:defRPr sz="4800">
                <a:latin typeface="Roboto Regular"/>
                <a:ea typeface="Roboto Regular"/>
                <a:cs typeface="Roboto Regular"/>
                <a:sym typeface="Roboto Regular"/>
              </a:defRPr>
            </a:lvl3pPr>
            <a:lvl4pPr>
              <a:buClr>
                <a:srgbClr val="FFFFFF"/>
              </a:buClr>
              <a:defRPr sz="4800">
                <a:latin typeface="Roboto Regular"/>
                <a:ea typeface="Roboto Regular"/>
                <a:cs typeface="Roboto Regular"/>
                <a:sym typeface="Roboto Regular"/>
              </a:defRPr>
            </a:lvl4pPr>
            <a:lvl5pPr>
              <a:buClr>
                <a:srgbClr val="FFFFFF"/>
              </a:buClr>
              <a:defRPr sz="4800">
                <a:latin typeface="Roboto Regular"/>
                <a:ea typeface="Roboto Regular"/>
                <a:cs typeface="Roboto Regular"/>
                <a:sym typeface="Roboto Regular"/>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116"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117"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4"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title"/>
          </p:nvPr>
        </p:nvSpPr>
        <p:spPr>
          <a:xfrm>
            <a:off x="2048990" y="2249403"/>
            <a:ext cx="20292372" cy="5023670"/>
          </a:xfrm>
        </p:spPr>
        <p:txBody>
          <a:bodyPr anchor="b"/>
          <a:lstStyle>
            <a:lvl1pPr algn="l">
              <a:defRPr sz="6400"/>
            </a:lvl1pPr>
          </a:lstStyle>
          <a:p>
            <a:r>
              <a:rPr lang="en-US"/>
              <a:t>Click to edit Master title style</a:t>
            </a:r>
            <a:endParaRPr lang="en-US" dirty="0"/>
          </a:p>
        </p:txBody>
      </p:sp>
      <p:sp>
        <p:nvSpPr>
          <p:cNvPr id="4" name="Text Placeholder 3"/>
          <p:cNvSpPr>
            <a:spLocks noGrp="1"/>
          </p:cNvSpPr>
          <p:nvPr>
            <p:ph type="body" sz="half" idx="2"/>
          </p:nvPr>
        </p:nvSpPr>
        <p:spPr>
          <a:xfrm>
            <a:off x="2048934" y="7296631"/>
            <a:ext cx="20289308" cy="1999770"/>
          </a:xfrm>
        </p:spPr>
        <p:txBody>
          <a:bodyPr anchor="t"/>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5628904" y="757767"/>
            <a:ext cx="5821680" cy="730250"/>
          </a:xfrm>
          <a:prstGeom prst="rect">
            <a:avLst/>
          </a:prstGeom>
        </p:spPr>
        <p:txBody>
          <a:bodyPr lIns="182880" tIns="91440" rIns="182880" bIns="91440"/>
          <a:lstStyle>
            <a:lvl1pPr algn="r">
              <a:defRPr/>
            </a:lvl1pPr>
          </a:lstStyle>
          <a:p>
            <a:fld id="{48A87A34-81AB-432B-8DAE-1953F412C126}" type="datetimeFigureOut">
              <a:rPr lang="en-US" dirty="0"/>
              <a:pPr/>
              <a:t>9/29/2023</a:t>
            </a:fld>
            <a:endParaRPr lang="en-US" dirty="0"/>
          </a:p>
        </p:txBody>
      </p:sp>
      <p:sp>
        <p:nvSpPr>
          <p:cNvPr id="6" name="Footer Placeholder 5"/>
          <p:cNvSpPr>
            <a:spLocks noGrp="1"/>
          </p:cNvSpPr>
          <p:nvPr>
            <p:ph type="ftr" sz="quarter" idx="11"/>
          </p:nvPr>
        </p:nvSpPr>
        <p:spPr>
          <a:xfrm>
            <a:off x="1371600" y="757767"/>
            <a:ext cx="13982984" cy="730250"/>
          </a:xfrm>
          <a:prstGeom prst="rect">
            <a:avLst/>
          </a:prstGeom>
        </p:spPr>
        <p:txBody>
          <a:bodyPr lIns="182880" tIns="91440" rIns="182880" bIns="91440"/>
          <a:lstStyle/>
          <a:p>
            <a:endParaRPr lang="en-US" dirty="0"/>
          </a:p>
        </p:txBody>
      </p:sp>
      <p:sp>
        <p:nvSpPr>
          <p:cNvPr id="7" name="Slide Number Placeholder 6"/>
          <p:cNvSpPr>
            <a:spLocks noGrp="1"/>
          </p:cNvSpPr>
          <p:nvPr>
            <p:ph type="sldNum" sz="quarter" idx="12"/>
          </p:nvPr>
        </p:nvSpPr>
        <p:spPr>
          <a:xfrm>
            <a:off x="22129003" y="762001"/>
            <a:ext cx="479298" cy="47192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1718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7190720" y="12712701"/>
            <a:ext cx="5821680" cy="730250"/>
          </a:xfrm>
          <a:prstGeom prst="rect">
            <a:avLst/>
          </a:prstGeom>
        </p:spPr>
        <p:txBody>
          <a:bodyPr lIns="182880" tIns="91440" rIns="182880" bIns="91440"/>
          <a:lstStyle/>
          <a:p>
            <a:fld id="{48A87A34-81AB-432B-8DAE-1953F412C126}" type="datetimeFigureOut">
              <a:rPr lang="en-US" dirty="0"/>
              <a:t>9/29/2023</a:t>
            </a:fld>
            <a:endParaRPr lang="en-US" dirty="0"/>
          </a:p>
        </p:txBody>
      </p:sp>
      <p:sp>
        <p:nvSpPr>
          <p:cNvPr id="4" name="Footer Placeholder 3"/>
          <p:cNvSpPr>
            <a:spLocks noGrp="1"/>
          </p:cNvSpPr>
          <p:nvPr>
            <p:ph type="ftr" sz="quarter" idx="11"/>
          </p:nvPr>
        </p:nvSpPr>
        <p:spPr>
          <a:xfrm>
            <a:off x="1371600" y="12711691"/>
            <a:ext cx="15544800" cy="730250"/>
          </a:xfrm>
          <a:prstGeom prst="rect">
            <a:avLst/>
          </a:prstGeom>
        </p:spPr>
        <p:txBody>
          <a:bodyPr lIns="182880" tIns="91440" rIns="182880" bIns="91440"/>
          <a:lstStyle/>
          <a:p>
            <a:endParaRPr lang="en-US" dirty="0"/>
          </a:p>
        </p:txBody>
      </p:sp>
      <p:sp>
        <p:nvSpPr>
          <p:cNvPr id="5" name="Slide Number Placeholder 4"/>
          <p:cNvSpPr>
            <a:spLocks noGrp="1"/>
          </p:cNvSpPr>
          <p:nvPr>
            <p:ph type="sldNum" sz="quarter" idx="12"/>
          </p:nvPr>
        </p:nvSpPr>
        <p:spPr>
          <a:xfrm>
            <a:off x="11946001" y="13081000"/>
            <a:ext cx="479298" cy="47192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10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0"/>
            <a:ext cx="8229600" cy="3200400"/>
          </a:xfrm>
        </p:spPr>
        <p:txBody>
          <a:bodyPr anchor="b"/>
          <a:lstStyle>
            <a:lvl1pPr algn="l">
              <a:defRPr sz="6400"/>
            </a:lvl1pPr>
          </a:lstStyle>
          <a:p>
            <a:r>
              <a:rPr lang="en-US"/>
              <a:t>Click to edit Master title style</a:t>
            </a:r>
            <a:endParaRPr lang="en-US" dirty="0"/>
          </a:p>
        </p:txBody>
      </p:sp>
      <p:sp>
        <p:nvSpPr>
          <p:cNvPr id="3" name="Content Placeholder 2"/>
          <p:cNvSpPr>
            <a:spLocks noGrp="1"/>
          </p:cNvSpPr>
          <p:nvPr>
            <p:ph idx="1"/>
          </p:nvPr>
        </p:nvSpPr>
        <p:spPr>
          <a:xfrm>
            <a:off x="9991164" y="1493519"/>
            <a:ext cx="13021236" cy="1094385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1600" y="6248399"/>
            <a:ext cx="8229600" cy="6188970"/>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7190720" y="12712701"/>
            <a:ext cx="5821680" cy="730250"/>
          </a:xfrm>
          <a:prstGeom prst="rect">
            <a:avLst/>
          </a:prstGeom>
        </p:spPr>
        <p:txBody>
          <a:bodyPr lIns="182880" tIns="91440" rIns="182880" bIns="91440"/>
          <a:lstStyle/>
          <a:p>
            <a:fld id="{48A87A34-81AB-432B-8DAE-1953F412C126}" type="datetimeFigureOut">
              <a:rPr lang="en-US" dirty="0"/>
              <a:t>9/29/2023</a:t>
            </a:fld>
            <a:endParaRPr lang="en-US" dirty="0"/>
          </a:p>
        </p:txBody>
      </p:sp>
      <p:sp>
        <p:nvSpPr>
          <p:cNvPr id="6" name="Footer Placeholder 5"/>
          <p:cNvSpPr>
            <a:spLocks noGrp="1"/>
          </p:cNvSpPr>
          <p:nvPr>
            <p:ph type="ftr" sz="quarter" idx="11"/>
          </p:nvPr>
        </p:nvSpPr>
        <p:spPr>
          <a:xfrm>
            <a:off x="1371600" y="12711691"/>
            <a:ext cx="15544800" cy="730250"/>
          </a:xfrm>
          <a:prstGeom prst="rect">
            <a:avLst/>
          </a:prstGeom>
        </p:spPr>
        <p:txBody>
          <a:bodyPr lIns="182880" tIns="91440" rIns="182880" bIns="91440"/>
          <a:lstStyle/>
          <a:p>
            <a:endParaRPr lang="en-US" dirty="0"/>
          </a:p>
        </p:txBody>
      </p:sp>
      <p:sp>
        <p:nvSpPr>
          <p:cNvPr id="7" name="Slide Number Placeholder 6"/>
          <p:cNvSpPr>
            <a:spLocks noGrp="1"/>
          </p:cNvSpPr>
          <p:nvPr>
            <p:ph type="sldNum" sz="quarter" idx="12"/>
          </p:nvPr>
        </p:nvSpPr>
        <p:spPr>
          <a:xfrm>
            <a:off x="11946001" y="13081000"/>
            <a:ext cx="479298" cy="47192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086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title"/>
          </p:nvPr>
        </p:nvSpPr>
        <p:spPr>
          <a:xfrm>
            <a:off x="1371601" y="1507067"/>
            <a:ext cx="21640798" cy="5603870"/>
          </a:xfrm>
        </p:spPr>
        <p:txBody>
          <a:bodyPr anchor="b">
            <a:normAutofit/>
          </a:bodyPr>
          <a:lstStyle>
            <a:lvl1pPr algn="r">
              <a:defRPr sz="8000"/>
            </a:lvl1pPr>
          </a:lstStyle>
          <a:p>
            <a:r>
              <a:rPr lang="en-US"/>
              <a:t>Click to edit Master title style</a:t>
            </a:r>
            <a:endParaRPr lang="en-US" dirty="0"/>
          </a:p>
        </p:txBody>
      </p:sp>
      <p:sp>
        <p:nvSpPr>
          <p:cNvPr id="3" name="Text Placeholder 2"/>
          <p:cNvSpPr>
            <a:spLocks noGrp="1"/>
          </p:cNvSpPr>
          <p:nvPr>
            <p:ph type="body" idx="1"/>
          </p:nvPr>
        </p:nvSpPr>
        <p:spPr>
          <a:xfrm>
            <a:off x="2048934" y="7283451"/>
            <a:ext cx="20980400" cy="1911350"/>
          </a:xfrm>
        </p:spPr>
        <p:txBody>
          <a:bodyPr>
            <a:normAutofit/>
          </a:bodyPr>
          <a:lstStyle>
            <a:lvl1pPr marL="0" indent="0" algn="r">
              <a:buNone/>
              <a:defRPr sz="44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628904" y="762001"/>
            <a:ext cx="5821680" cy="730250"/>
          </a:xfrm>
          <a:prstGeom prst="rect">
            <a:avLst/>
          </a:prstGeom>
        </p:spPr>
        <p:txBody>
          <a:bodyPr lIns="182880" tIns="91440" rIns="182880" bIns="91440"/>
          <a:lstStyle>
            <a:lvl1pPr algn="r">
              <a:defRPr/>
            </a:lvl1pPr>
          </a:lstStyle>
          <a:p>
            <a:fld id="{48A87A34-81AB-432B-8DAE-1953F412C126}" type="datetimeFigureOut">
              <a:rPr lang="en-US" dirty="0"/>
              <a:pPr/>
              <a:t>9/29/2023</a:t>
            </a:fld>
            <a:endParaRPr lang="en-US" dirty="0"/>
          </a:p>
        </p:txBody>
      </p:sp>
      <p:sp>
        <p:nvSpPr>
          <p:cNvPr id="5" name="Footer Placeholder 4"/>
          <p:cNvSpPr>
            <a:spLocks noGrp="1"/>
          </p:cNvSpPr>
          <p:nvPr>
            <p:ph type="ftr" sz="quarter" idx="11"/>
          </p:nvPr>
        </p:nvSpPr>
        <p:spPr>
          <a:xfrm>
            <a:off x="1371600" y="762003"/>
            <a:ext cx="13982984" cy="728130"/>
          </a:xfrm>
          <a:prstGeom prst="rect">
            <a:avLst/>
          </a:prstGeom>
        </p:spPr>
        <p:txBody>
          <a:bodyPr lIns="182880" tIns="91440" rIns="182880" bIns="91440"/>
          <a:lstStyle/>
          <a:p>
            <a:endParaRPr lang="en-US" dirty="0"/>
          </a:p>
        </p:txBody>
      </p:sp>
      <p:sp>
        <p:nvSpPr>
          <p:cNvPr id="6" name="Slide Number Placeholder 5"/>
          <p:cNvSpPr>
            <a:spLocks noGrp="1"/>
          </p:cNvSpPr>
          <p:nvPr>
            <p:ph type="sldNum" sz="quarter" idx="12"/>
          </p:nvPr>
        </p:nvSpPr>
        <p:spPr>
          <a:xfrm>
            <a:off x="22129003" y="762001"/>
            <a:ext cx="479298" cy="47192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7505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0"/>
            <a:ext cx="13746480" cy="3200400"/>
          </a:xfrm>
        </p:spPr>
        <p:txBody>
          <a:bodyPr anchor="b"/>
          <a:lstStyle>
            <a:lvl1pPr algn="l">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722476" y="1502483"/>
            <a:ext cx="7289924" cy="10934886"/>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371600" y="6248399"/>
            <a:ext cx="13746480" cy="6188970"/>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7190720" y="12712701"/>
            <a:ext cx="5821680" cy="730250"/>
          </a:xfrm>
          <a:prstGeom prst="rect">
            <a:avLst/>
          </a:prstGeom>
        </p:spPr>
        <p:txBody>
          <a:bodyPr lIns="182880" tIns="91440" rIns="182880" bIns="91440"/>
          <a:lstStyle/>
          <a:p>
            <a:fld id="{48A87A34-81AB-432B-8DAE-1953F412C126}" type="datetimeFigureOut">
              <a:rPr lang="en-US" dirty="0"/>
              <a:t>9/29/2023</a:t>
            </a:fld>
            <a:endParaRPr lang="en-US" dirty="0"/>
          </a:p>
        </p:txBody>
      </p:sp>
      <p:sp>
        <p:nvSpPr>
          <p:cNvPr id="6" name="Footer Placeholder 5"/>
          <p:cNvSpPr>
            <a:spLocks noGrp="1"/>
          </p:cNvSpPr>
          <p:nvPr>
            <p:ph type="ftr" sz="quarter" idx="11"/>
          </p:nvPr>
        </p:nvSpPr>
        <p:spPr>
          <a:xfrm>
            <a:off x="1371600" y="12711691"/>
            <a:ext cx="15544800" cy="730250"/>
          </a:xfrm>
          <a:prstGeom prst="rect">
            <a:avLst/>
          </a:prstGeom>
        </p:spPr>
        <p:txBody>
          <a:bodyPr lIns="182880" tIns="91440" rIns="182880" bIns="91440"/>
          <a:lstStyle/>
          <a:p>
            <a:endParaRPr lang="en-US" dirty="0"/>
          </a:p>
        </p:txBody>
      </p:sp>
      <p:sp>
        <p:nvSpPr>
          <p:cNvPr id="7" name="Slide Number Placeholder 6"/>
          <p:cNvSpPr>
            <a:spLocks noGrp="1"/>
          </p:cNvSpPr>
          <p:nvPr>
            <p:ph type="sldNum" sz="quarter" idx="12"/>
          </p:nvPr>
        </p:nvSpPr>
        <p:spPr>
          <a:xfrm>
            <a:off x="11946001" y="13081000"/>
            <a:ext cx="479298" cy="47192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8287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4389119"/>
            <a:ext cx="10668000" cy="804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4389119"/>
            <a:ext cx="10668000" cy="804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7190720" y="12712701"/>
            <a:ext cx="5821680" cy="730250"/>
          </a:xfrm>
          <a:prstGeom prst="rect">
            <a:avLst/>
          </a:prstGeom>
        </p:spPr>
        <p:txBody>
          <a:bodyPr lIns="182880" tIns="91440" rIns="182880" bIns="91440"/>
          <a:lstStyle/>
          <a:p>
            <a:fld id="{48A87A34-81AB-432B-8DAE-1953F412C126}" type="datetimeFigureOut">
              <a:rPr lang="en-US" dirty="0"/>
              <a:t>9/29/2023</a:t>
            </a:fld>
            <a:endParaRPr lang="en-US" dirty="0"/>
          </a:p>
        </p:txBody>
      </p:sp>
      <p:sp>
        <p:nvSpPr>
          <p:cNvPr id="6" name="Footer Placeholder 5"/>
          <p:cNvSpPr>
            <a:spLocks noGrp="1"/>
          </p:cNvSpPr>
          <p:nvPr>
            <p:ph type="ftr" sz="quarter" idx="11"/>
          </p:nvPr>
        </p:nvSpPr>
        <p:spPr>
          <a:xfrm>
            <a:off x="1371600" y="12711691"/>
            <a:ext cx="15544800" cy="730250"/>
          </a:xfrm>
          <a:prstGeom prst="rect">
            <a:avLst/>
          </a:prstGeom>
        </p:spPr>
        <p:txBody>
          <a:bodyPr lIns="182880" tIns="91440" rIns="182880" bIns="91440"/>
          <a:lstStyle/>
          <a:p>
            <a:endParaRPr lang="en-US" dirty="0"/>
          </a:p>
        </p:txBody>
      </p:sp>
      <p:sp>
        <p:nvSpPr>
          <p:cNvPr id="7" name="Slide Number Placeholder 6"/>
          <p:cNvSpPr>
            <a:spLocks noGrp="1"/>
          </p:cNvSpPr>
          <p:nvPr>
            <p:ph type="sldNum" sz="quarter" idx="12"/>
          </p:nvPr>
        </p:nvSpPr>
        <p:spPr>
          <a:xfrm>
            <a:off x="11946001" y="13081000"/>
            <a:ext cx="479298" cy="47192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56740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36576"/>
            <a:ext cx="7721600" cy="658368"/>
          </a:xfrm>
          <a:prstGeom prst="rect">
            <a:avLst/>
          </a:prstGeom>
        </p:spPr>
        <p:txBody>
          <a:bodyPr lIns="217709" tIns="108855" rIns="217709" bIns="108855"/>
          <a:lstStyle/>
          <a:p>
            <a:fld id="{ECA8A0D4-CDAA-48EA-A9F5-A3E3CAFA3B16}" type="datetimeFigureOut">
              <a:rPr lang="en-US" smtClean="0"/>
              <a:t>9/29/2023</a:t>
            </a:fld>
            <a:endParaRPr lang="en-US"/>
          </a:p>
        </p:txBody>
      </p:sp>
      <p:sp>
        <p:nvSpPr>
          <p:cNvPr id="5" name="Footer Placeholder 4"/>
          <p:cNvSpPr>
            <a:spLocks noGrp="1"/>
          </p:cNvSpPr>
          <p:nvPr>
            <p:ph type="ftr" sz="quarter" idx="11"/>
          </p:nvPr>
        </p:nvSpPr>
        <p:spPr>
          <a:xfrm>
            <a:off x="9144000" y="36576"/>
            <a:ext cx="10972800" cy="658368"/>
          </a:xfrm>
          <a:prstGeom prst="rect">
            <a:avLst/>
          </a:prstGeom>
        </p:spPr>
        <p:txBody>
          <a:bodyPr lIns="217709" tIns="108855" rIns="217709" bIns="108855"/>
          <a:lstStyle/>
          <a:p>
            <a:endParaRPr lang="en-US"/>
          </a:p>
        </p:txBody>
      </p:sp>
      <p:sp>
        <p:nvSpPr>
          <p:cNvPr id="6" name="Slide Number Placeholder 5"/>
          <p:cNvSpPr>
            <a:spLocks noGrp="1"/>
          </p:cNvSpPr>
          <p:nvPr>
            <p:ph type="sldNum" sz="quarter" idx="12"/>
          </p:nvPr>
        </p:nvSpPr>
        <p:spPr>
          <a:xfrm>
            <a:off x="11946001" y="13081000"/>
            <a:ext cx="479298" cy="471924"/>
          </a:xfrm>
        </p:spPr>
        <p:txBody>
          <a:bodyPr/>
          <a:lstStyle/>
          <a:p>
            <a:fld id="{E05DC60C-46F1-4E6C-AACE-32E0C2805A2E}" type="slidenum">
              <a:rPr lang="en-US" smtClean="0"/>
              <a:t>‹#›</a:t>
            </a:fld>
            <a:endParaRPr lang="en-US"/>
          </a:p>
        </p:txBody>
      </p:sp>
    </p:spTree>
    <p:extLst>
      <p:ext uri="{BB962C8B-B14F-4D97-AF65-F5344CB8AC3E}">
        <p14:creationId xmlns:p14="http://schemas.microsoft.com/office/powerpoint/2010/main" val="352281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1729780"/>
          </a:xfrm>
          <a:prstGeom prst="rect">
            <a:avLst/>
          </a:prstGeom>
        </p:spPr>
        <p:txBody>
          <a:bodyPr anchor="t"/>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4600">
                <a:solidFill>
                  <a:srgbClr val="2E2C27"/>
                </a:solidFill>
                <a:latin typeface="Roboto Regular"/>
                <a:ea typeface="Roboto Regular"/>
                <a:cs typeface="Roboto Regular"/>
                <a:sym typeface="Roboto Regular"/>
              </a:defRPr>
            </a:lvl1pPr>
            <a:lvl2pPr marL="0" indent="228600" algn="ctr">
              <a:spcBef>
                <a:spcPts val="0"/>
              </a:spcBef>
              <a:buSzTx/>
              <a:buNone/>
              <a:defRPr sz="4600">
                <a:solidFill>
                  <a:srgbClr val="2E2C27"/>
                </a:solidFill>
                <a:latin typeface="Roboto Regular"/>
                <a:ea typeface="Roboto Regular"/>
                <a:cs typeface="Roboto Regular"/>
                <a:sym typeface="Roboto Regular"/>
              </a:defRPr>
            </a:lvl2pPr>
            <a:lvl3pPr marL="0" indent="457200" algn="ctr">
              <a:spcBef>
                <a:spcPts val="0"/>
              </a:spcBef>
              <a:buSzTx/>
              <a:buNone/>
              <a:defRPr sz="4600">
                <a:solidFill>
                  <a:srgbClr val="2E2C27"/>
                </a:solidFill>
                <a:latin typeface="Roboto Regular"/>
                <a:ea typeface="Roboto Regular"/>
                <a:cs typeface="Roboto Regular"/>
                <a:sym typeface="Roboto Regular"/>
              </a:defRPr>
            </a:lvl3pPr>
            <a:lvl4pPr marL="0" indent="685800" algn="ctr">
              <a:spcBef>
                <a:spcPts val="0"/>
              </a:spcBef>
              <a:buSzTx/>
              <a:buNone/>
              <a:defRPr sz="4600">
                <a:solidFill>
                  <a:srgbClr val="2E2C27"/>
                </a:solidFill>
                <a:latin typeface="Roboto Regular"/>
                <a:ea typeface="Roboto Regular"/>
                <a:cs typeface="Roboto Regular"/>
                <a:sym typeface="Roboto Regular"/>
              </a:defRPr>
            </a:lvl4pPr>
            <a:lvl5pPr marL="0" indent="914400" algn="ctr">
              <a:spcBef>
                <a:spcPts val="0"/>
              </a:spcBef>
              <a:buSzTx/>
              <a:buNone/>
              <a:defRPr sz="4600">
                <a:solidFill>
                  <a:srgbClr val="2E2C27"/>
                </a:solidFill>
                <a:latin typeface="Roboto Regular"/>
                <a:ea typeface="Roboto Regular"/>
                <a:cs typeface="Roboto Regular"/>
                <a:sym typeface="Roboto Regular"/>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752600" y="1689100"/>
            <a:ext cx="20625991" cy="10705009"/>
          </a:xfrm>
          <a:prstGeom prst="rect">
            <a:avLst/>
          </a:prstGeom>
        </p:spPr>
        <p:txBody>
          <a:bodyPr anchor="t"/>
          <a:lstStyle>
            <a:lvl1pPr algn="l">
              <a:defRPr sz="12400">
                <a:solidFill>
                  <a:srgbClr val="FFFFFF"/>
                </a:solidFill>
              </a:defRPr>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47129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8"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9" name="Title Text"/>
          <p:cNvSpPr txBox="1">
            <a:spLocks noGrp="1"/>
          </p:cNvSpPr>
          <p:nvPr>
            <p:ph type="title"/>
          </p:nvPr>
        </p:nvSpPr>
        <p:spPr>
          <a:xfrm>
            <a:off x="3017341" y="9512300"/>
            <a:ext cx="18349318" cy="2006600"/>
          </a:xfrm>
          <a:prstGeom prst="rect">
            <a:avLst/>
          </a:prstGeom>
        </p:spPr>
        <p:txBody>
          <a:bodyPr anchor="t"/>
          <a:lstStyle>
            <a:lvl1pPr algn="l"/>
          </a:lstStyle>
          <a:p>
            <a:r>
              <a:t>Title Text</a:t>
            </a:r>
          </a:p>
        </p:txBody>
      </p:sp>
      <p:sp>
        <p:nvSpPr>
          <p:cNvPr id="30" name="Body Level One…"/>
          <p:cNvSpPr txBox="1">
            <a:spLocks noGrp="1"/>
          </p:cNvSpPr>
          <p:nvPr>
            <p:ph type="body" sz="quarter" idx="1"/>
          </p:nvPr>
        </p:nvSpPr>
        <p:spPr>
          <a:xfrm>
            <a:off x="3022996" y="11442700"/>
            <a:ext cx="18338008" cy="1587500"/>
          </a:xfrm>
          <a:prstGeom prst="rect">
            <a:avLst/>
          </a:prstGeom>
        </p:spPr>
        <p:txBody>
          <a:bodyPr anchor="t"/>
          <a:lstStyle>
            <a:lvl1pPr marL="0" indent="0">
              <a:spcBef>
                <a:spcPts val="0"/>
              </a:spcBef>
              <a:buSzTx/>
              <a:buNone/>
              <a:defRPr sz="5400">
                <a:solidFill>
                  <a:srgbClr val="ADC33F"/>
                </a:solidFill>
              </a:defRPr>
            </a:lvl1pPr>
            <a:lvl2pPr marL="0" indent="228600">
              <a:spcBef>
                <a:spcPts val="0"/>
              </a:spcBef>
              <a:buSzTx/>
              <a:buNone/>
              <a:defRPr sz="5400">
                <a:solidFill>
                  <a:srgbClr val="ADC33F"/>
                </a:solidFill>
              </a:defRPr>
            </a:lvl2pPr>
            <a:lvl3pPr marL="0" indent="457200">
              <a:spcBef>
                <a:spcPts val="0"/>
              </a:spcBef>
              <a:buSzTx/>
              <a:buNone/>
              <a:defRPr sz="5400">
                <a:solidFill>
                  <a:srgbClr val="ADC33F"/>
                </a:solidFill>
              </a:defRPr>
            </a:lvl3pPr>
            <a:lvl4pPr marL="0" indent="685800">
              <a:spcBef>
                <a:spcPts val="0"/>
              </a:spcBef>
              <a:buSzTx/>
              <a:buNone/>
              <a:defRPr sz="5400">
                <a:solidFill>
                  <a:srgbClr val="ADC33F"/>
                </a:solidFill>
              </a:defRPr>
            </a:lvl4pPr>
            <a:lvl5pPr marL="0" indent="914400">
              <a:spcBef>
                <a:spcPts val="0"/>
              </a:spcBef>
              <a:buSzTx/>
              <a:buNone/>
              <a:defRPr sz="5400">
                <a:solidFill>
                  <a:srgbClr val="ADC33F"/>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751993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1729780"/>
          </a:xfrm>
          <a:prstGeom prst="rect">
            <a:avLst/>
          </a:prstGeom>
        </p:spPr>
        <p:txBody>
          <a:bodyPr anchor="t"/>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4600">
                <a:solidFill>
                  <a:srgbClr val="2E2C27"/>
                </a:solidFill>
                <a:latin typeface="Roboto Regular"/>
                <a:ea typeface="Roboto Regular"/>
                <a:cs typeface="Roboto Regular"/>
                <a:sym typeface="Roboto Regular"/>
              </a:defRPr>
            </a:lvl1pPr>
            <a:lvl2pPr marL="0" indent="228600" algn="ctr">
              <a:spcBef>
                <a:spcPts val="0"/>
              </a:spcBef>
              <a:buSzTx/>
              <a:buNone/>
              <a:defRPr sz="4600">
                <a:solidFill>
                  <a:srgbClr val="2E2C27"/>
                </a:solidFill>
                <a:latin typeface="Roboto Regular"/>
                <a:ea typeface="Roboto Regular"/>
                <a:cs typeface="Roboto Regular"/>
                <a:sym typeface="Roboto Regular"/>
              </a:defRPr>
            </a:lvl2pPr>
            <a:lvl3pPr marL="0" indent="457200" algn="ctr">
              <a:spcBef>
                <a:spcPts val="0"/>
              </a:spcBef>
              <a:buSzTx/>
              <a:buNone/>
              <a:defRPr sz="4600">
                <a:solidFill>
                  <a:srgbClr val="2E2C27"/>
                </a:solidFill>
                <a:latin typeface="Roboto Regular"/>
                <a:ea typeface="Roboto Regular"/>
                <a:cs typeface="Roboto Regular"/>
                <a:sym typeface="Roboto Regular"/>
              </a:defRPr>
            </a:lvl3pPr>
            <a:lvl4pPr marL="0" indent="685800" algn="ctr">
              <a:spcBef>
                <a:spcPts val="0"/>
              </a:spcBef>
              <a:buSzTx/>
              <a:buNone/>
              <a:defRPr sz="4600">
                <a:solidFill>
                  <a:srgbClr val="2E2C27"/>
                </a:solidFill>
                <a:latin typeface="Roboto Regular"/>
                <a:ea typeface="Roboto Regular"/>
                <a:cs typeface="Roboto Regular"/>
                <a:sym typeface="Roboto Regular"/>
              </a:defRPr>
            </a:lvl4pPr>
            <a:lvl5pPr marL="0" indent="914400" algn="ctr">
              <a:spcBef>
                <a:spcPts val="0"/>
              </a:spcBef>
              <a:buSzTx/>
              <a:buNone/>
              <a:defRPr sz="4600">
                <a:solidFill>
                  <a:srgbClr val="2E2C27"/>
                </a:solidFill>
                <a:latin typeface="Roboto Regular"/>
                <a:ea typeface="Roboto Regular"/>
                <a:cs typeface="Roboto Regular"/>
                <a:sym typeface="Roboto Regular"/>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4417562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1147676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raph">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899659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raph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9428212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xfrm>
            <a:off x="1689100" y="863600"/>
            <a:ext cx="21005800" cy="2286000"/>
          </a:xfrm>
          <a:prstGeom prst="rect">
            <a:avLst/>
          </a:prstGeom>
        </p:spPr>
        <p:txBody>
          <a:bodyPr/>
          <a:lstStyle>
            <a:lvl1pPr algn="l"/>
          </a:lstStyle>
          <a:p>
            <a:r>
              <a:t>Title Text</a:t>
            </a:r>
          </a:p>
        </p:txBody>
      </p:sp>
      <p:sp>
        <p:nvSpPr>
          <p:cNvPr id="71" name="Body Level One…"/>
          <p:cNvSpPr txBox="1">
            <a:spLocks noGrp="1"/>
          </p:cNvSpPr>
          <p:nvPr>
            <p:ph type="body" idx="1"/>
          </p:nvPr>
        </p:nvSpPr>
        <p:spPr>
          <a:xfrm>
            <a:off x="1689100" y="3657600"/>
            <a:ext cx="21005800" cy="9296400"/>
          </a:xfrm>
          <a:prstGeom prst="rect">
            <a:avLst/>
          </a:prstGeom>
        </p:spPr>
        <p:txBody>
          <a:bodyPr anchor="t"/>
          <a:lstStyle>
            <a:lvl1pPr>
              <a:buClr>
                <a:srgbClr val="ADC33F"/>
              </a:buClr>
              <a:defRPr sz="4800">
                <a:solidFill>
                  <a:srgbClr val="2E2C27"/>
                </a:solidFill>
                <a:latin typeface="Roboto Regular"/>
                <a:ea typeface="Roboto Regular"/>
                <a:cs typeface="Roboto Regular"/>
                <a:sym typeface="Roboto Regular"/>
              </a:defRPr>
            </a:lvl1pPr>
            <a:lvl2pPr>
              <a:buClr>
                <a:srgbClr val="ADC33F"/>
              </a:buClr>
              <a:defRPr sz="4800">
                <a:solidFill>
                  <a:srgbClr val="2E2C27"/>
                </a:solidFill>
                <a:latin typeface="Roboto Regular"/>
                <a:ea typeface="Roboto Regular"/>
                <a:cs typeface="Roboto Regular"/>
                <a:sym typeface="Roboto Regular"/>
              </a:defRPr>
            </a:lvl2pPr>
            <a:lvl3pPr>
              <a:buClr>
                <a:srgbClr val="ADC33F"/>
              </a:buClr>
              <a:defRPr sz="4800">
                <a:solidFill>
                  <a:srgbClr val="2E2C27"/>
                </a:solidFill>
                <a:latin typeface="Roboto Regular"/>
                <a:ea typeface="Roboto Regular"/>
                <a:cs typeface="Roboto Regular"/>
                <a:sym typeface="Roboto Regular"/>
              </a:defRPr>
            </a:lvl3pPr>
            <a:lvl4pPr>
              <a:buClr>
                <a:srgbClr val="ADC33F"/>
              </a:buClr>
              <a:defRPr sz="4800">
                <a:solidFill>
                  <a:srgbClr val="2E2C27"/>
                </a:solidFill>
                <a:latin typeface="Roboto Regular"/>
                <a:ea typeface="Roboto Regular"/>
                <a:cs typeface="Roboto Regular"/>
                <a:sym typeface="Roboto Regular"/>
              </a:defRPr>
            </a:lvl4pPr>
            <a:lvl5pPr>
              <a:buClr>
                <a:srgbClr val="ADC33F"/>
              </a:buClr>
              <a:defRPr sz="4800">
                <a:solidFill>
                  <a:srgbClr val="2E2C27"/>
                </a:solidFill>
                <a:latin typeface="Roboto Regular"/>
                <a:ea typeface="Roboto Regular"/>
                <a:cs typeface="Roboto Regular"/>
                <a:sym typeface="Roboto Regular"/>
              </a:defRPr>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5005433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Title Text"/>
          <p:cNvSpPr txBox="1">
            <a:spLocks noGrp="1"/>
          </p:cNvSpPr>
          <p:nvPr>
            <p:ph type="title"/>
          </p:nvPr>
        </p:nvSpPr>
        <p:spPr>
          <a:xfrm>
            <a:off x="1689100" y="863600"/>
            <a:ext cx="21005800" cy="2286000"/>
          </a:xfrm>
          <a:prstGeom prst="rect">
            <a:avLst/>
          </a:prstGeom>
        </p:spPr>
        <p:txBody>
          <a:bodyPr/>
          <a:lstStyle>
            <a:lvl1pPr algn="l"/>
          </a:lstStyle>
          <a:p>
            <a:r>
              <a:t>Title Text</a:t>
            </a:r>
          </a:p>
        </p:txBody>
      </p:sp>
      <p:sp>
        <p:nvSpPr>
          <p:cNvPr id="80" name="Body Level One…"/>
          <p:cNvSpPr txBox="1">
            <a:spLocks noGrp="1"/>
          </p:cNvSpPr>
          <p:nvPr>
            <p:ph type="body" idx="1"/>
          </p:nvPr>
        </p:nvSpPr>
        <p:spPr>
          <a:xfrm>
            <a:off x="1689100" y="3657600"/>
            <a:ext cx="21005800" cy="9296400"/>
          </a:xfrm>
          <a:prstGeom prst="rect">
            <a:avLst/>
          </a:prstGeom>
        </p:spPr>
        <p:txBody>
          <a:bodyPr anchor="t"/>
          <a:lstStyle>
            <a:lvl1pPr>
              <a:buClr>
                <a:srgbClr val="FFFFFF"/>
              </a:buClr>
              <a:defRPr sz="4800">
                <a:solidFill>
                  <a:srgbClr val="2E2C27"/>
                </a:solidFill>
              </a:defRPr>
            </a:lvl1pPr>
            <a:lvl2pPr>
              <a:buClr>
                <a:srgbClr val="FFFFFF"/>
              </a:buClr>
              <a:defRPr sz="4800">
                <a:solidFill>
                  <a:srgbClr val="2E2C27"/>
                </a:solidFill>
              </a:defRPr>
            </a:lvl2pPr>
            <a:lvl3pPr>
              <a:buClr>
                <a:srgbClr val="FFFFFF"/>
              </a:buClr>
              <a:defRPr sz="4800">
                <a:solidFill>
                  <a:srgbClr val="2E2C27"/>
                </a:solidFill>
              </a:defRPr>
            </a:lvl3pPr>
            <a:lvl4pPr>
              <a:buClr>
                <a:srgbClr val="FFFFFF"/>
              </a:buClr>
              <a:defRPr sz="4800">
                <a:solidFill>
                  <a:srgbClr val="2E2C27"/>
                </a:solidFill>
              </a:defRPr>
            </a:lvl4pPr>
            <a:lvl5pPr>
              <a:buClr>
                <a:srgbClr val="FFFFFF"/>
              </a:buClr>
              <a:defRPr sz="4800">
                <a:solidFill>
                  <a:srgbClr val="2E2C27"/>
                </a:solidFill>
              </a:defRPr>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94775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copy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689100" y="990600"/>
            <a:ext cx="21005800" cy="2286000"/>
          </a:xfrm>
          <a:prstGeom prst="rect">
            <a:avLst/>
          </a:prstGeom>
        </p:spPr>
        <p:txBody>
          <a:bodyPr anchor="t"/>
          <a:lstStyle>
            <a:lvl1pPr algn="l">
              <a:defRPr>
                <a:solidFill>
                  <a:srgbClr val="FFFFFF"/>
                </a:solidFill>
              </a:defRPr>
            </a:lvl1pPr>
          </a:lstStyle>
          <a:p>
            <a:r>
              <a:t>Title Text</a:t>
            </a:r>
          </a:p>
        </p:txBody>
      </p:sp>
      <p:sp>
        <p:nvSpPr>
          <p:cNvPr id="89" name="Body Level One…"/>
          <p:cNvSpPr txBox="1">
            <a:spLocks noGrp="1"/>
          </p:cNvSpPr>
          <p:nvPr>
            <p:ph type="body" idx="1"/>
          </p:nvPr>
        </p:nvSpPr>
        <p:spPr>
          <a:xfrm>
            <a:off x="1689100" y="3784600"/>
            <a:ext cx="21005800" cy="9296400"/>
          </a:xfrm>
          <a:prstGeom prst="rect">
            <a:avLst/>
          </a:prstGeom>
        </p:spPr>
        <p:txBody>
          <a:bodyPr anchor="t"/>
          <a:lstStyle>
            <a:lvl1pPr>
              <a:buClr>
                <a:srgbClr val="ADC33F"/>
              </a:buClr>
              <a:defRPr sz="4800">
                <a:solidFill>
                  <a:srgbClr val="FFFFFF"/>
                </a:solidFill>
              </a:defRPr>
            </a:lvl1pPr>
            <a:lvl2pPr>
              <a:buClr>
                <a:srgbClr val="ADC33F"/>
              </a:buClr>
              <a:defRPr sz="4800">
                <a:solidFill>
                  <a:srgbClr val="FFFFFF"/>
                </a:solidFill>
              </a:defRPr>
            </a:lvl2pPr>
            <a:lvl3pPr>
              <a:buClr>
                <a:srgbClr val="ADC33F"/>
              </a:buClr>
              <a:defRPr sz="4800">
                <a:solidFill>
                  <a:srgbClr val="FFFFFF"/>
                </a:solidFill>
              </a:defRPr>
            </a:lvl3pPr>
            <a:lvl4pPr>
              <a:buClr>
                <a:srgbClr val="ADC33F"/>
              </a:buClr>
              <a:defRPr sz="4800">
                <a:solidFill>
                  <a:srgbClr val="FFFFFF"/>
                </a:solidFill>
              </a:defRPr>
            </a:lvl4pPr>
            <a:lvl5pPr>
              <a:buClr>
                <a:srgbClr val="ADC33F"/>
              </a:buClr>
              <a:defRPr sz="4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459854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7"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98" name="Title Text"/>
          <p:cNvSpPr txBox="1">
            <a:spLocks noGrp="1"/>
          </p:cNvSpPr>
          <p:nvPr>
            <p:ph type="title"/>
          </p:nvPr>
        </p:nvSpPr>
        <p:spPr>
          <a:prstGeom prst="rect">
            <a:avLst/>
          </a:prstGeom>
        </p:spPr>
        <p:txBody>
          <a:bodyPr/>
          <a:lstStyle/>
          <a:p>
            <a:r>
              <a:t>Title Text</a:t>
            </a:r>
          </a:p>
        </p:txBody>
      </p:sp>
      <p:sp>
        <p:nvSpPr>
          <p:cNvPr id="99"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
                <a:srgbClr val="FFFFFF"/>
              </a:buClr>
              <a:defRPr sz="3800">
                <a:latin typeface="Roboto Regular"/>
                <a:ea typeface="Roboto Regular"/>
                <a:cs typeface="Roboto Regular"/>
                <a:sym typeface="Roboto Regular"/>
              </a:defRPr>
            </a:lvl1pPr>
            <a:lvl2pPr marL="1117600" indent="-558800">
              <a:spcBef>
                <a:spcPts val="4500"/>
              </a:spcBef>
              <a:buClr>
                <a:srgbClr val="FFFFFF"/>
              </a:buClr>
              <a:defRPr sz="3800">
                <a:latin typeface="Roboto Regular"/>
                <a:ea typeface="Roboto Regular"/>
                <a:cs typeface="Roboto Regular"/>
                <a:sym typeface="Roboto Regular"/>
              </a:defRPr>
            </a:lvl2pPr>
            <a:lvl3pPr marL="1676400" indent="-558800">
              <a:spcBef>
                <a:spcPts val="4500"/>
              </a:spcBef>
              <a:buClr>
                <a:srgbClr val="FFFFFF"/>
              </a:buClr>
              <a:defRPr sz="3800">
                <a:latin typeface="Roboto Regular"/>
                <a:ea typeface="Roboto Regular"/>
                <a:cs typeface="Roboto Regular"/>
                <a:sym typeface="Roboto Regular"/>
              </a:defRPr>
            </a:lvl3pPr>
            <a:lvl4pPr marL="2235200" indent="-558800">
              <a:spcBef>
                <a:spcPts val="4500"/>
              </a:spcBef>
              <a:buClr>
                <a:srgbClr val="FFFFFF"/>
              </a:buClr>
              <a:defRPr sz="3800">
                <a:latin typeface="Roboto Regular"/>
                <a:ea typeface="Roboto Regular"/>
                <a:cs typeface="Roboto Regular"/>
                <a:sym typeface="Roboto Regular"/>
              </a:defRPr>
            </a:lvl4pPr>
            <a:lvl5pPr marL="2794000" indent="-558800">
              <a:spcBef>
                <a:spcPts val="4500"/>
              </a:spcBef>
              <a:buClr>
                <a:srgbClr val="FFFFFF"/>
              </a:buClr>
              <a:defRPr sz="3800">
                <a:latin typeface="Roboto Regular"/>
                <a:ea typeface="Roboto Regular"/>
                <a:cs typeface="Roboto Regular"/>
                <a:sym typeface="Roboto Regular"/>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418097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7" name="Body Level One…"/>
          <p:cNvSpPr txBox="1">
            <a:spLocks noGrp="1"/>
          </p:cNvSpPr>
          <p:nvPr>
            <p:ph type="body" idx="1"/>
          </p:nvPr>
        </p:nvSpPr>
        <p:spPr>
          <a:xfrm>
            <a:off x="1689100" y="1727200"/>
            <a:ext cx="21005800" cy="6722765"/>
          </a:xfrm>
          <a:prstGeom prst="rect">
            <a:avLst/>
          </a:prstGeom>
        </p:spPr>
        <p:txBody>
          <a:bodyPr anchor="t"/>
          <a:lstStyle>
            <a:lvl1pPr>
              <a:buClr>
                <a:srgbClr val="FFFFFF"/>
              </a:buClr>
              <a:defRPr sz="4800">
                <a:latin typeface="Roboto Regular"/>
                <a:ea typeface="Roboto Regular"/>
                <a:cs typeface="Roboto Regular"/>
                <a:sym typeface="Roboto Regular"/>
              </a:defRPr>
            </a:lvl1pPr>
            <a:lvl2pPr>
              <a:buClr>
                <a:srgbClr val="FFFFFF"/>
              </a:buClr>
              <a:defRPr sz="4800">
                <a:latin typeface="Roboto Regular"/>
                <a:ea typeface="Roboto Regular"/>
                <a:cs typeface="Roboto Regular"/>
                <a:sym typeface="Roboto Regular"/>
              </a:defRPr>
            </a:lvl2pPr>
            <a:lvl3pPr>
              <a:buClr>
                <a:srgbClr val="FFFFFF"/>
              </a:buClr>
              <a:defRPr sz="4800">
                <a:latin typeface="Roboto Regular"/>
                <a:ea typeface="Roboto Regular"/>
                <a:cs typeface="Roboto Regular"/>
                <a:sym typeface="Roboto Regular"/>
              </a:defRPr>
            </a:lvl3pPr>
            <a:lvl4pPr>
              <a:buClr>
                <a:srgbClr val="FFFFFF"/>
              </a:buClr>
              <a:defRPr sz="4800">
                <a:latin typeface="Roboto Regular"/>
                <a:ea typeface="Roboto Regular"/>
                <a:cs typeface="Roboto Regular"/>
                <a:sym typeface="Roboto Regular"/>
              </a:defRPr>
            </a:lvl4pPr>
            <a:lvl5pPr>
              <a:buClr>
                <a:srgbClr val="FFFFFF"/>
              </a:buClr>
              <a:defRPr sz="4800">
                <a:latin typeface="Roboto Regular"/>
                <a:ea typeface="Roboto Regular"/>
                <a:cs typeface="Roboto Regular"/>
                <a:sym typeface="Roboto Regular"/>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3069467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116"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117"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680852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4"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1037909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36576"/>
            <a:ext cx="7721600" cy="658368"/>
          </a:xfrm>
          <a:prstGeom prst="rect">
            <a:avLst/>
          </a:prstGeom>
        </p:spPr>
        <p:txBody>
          <a:bodyPr lIns="217709" tIns="108855" rIns="217709" bIns="108855"/>
          <a:lstStyle/>
          <a:p>
            <a:fld id="{ECA8A0D4-CDAA-48EA-A9F5-A3E3CAFA3B16}" type="datetimeFigureOut">
              <a:rPr lang="en-US" smtClean="0"/>
              <a:pPr/>
              <a:t>9/29/2023</a:t>
            </a:fld>
            <a:endParaRPr lang="en-US"/>
          </a:p>
        </p:txBody>
      </p:sp>
      <p:sp>
        <p:nvSpPr>
          <p:cNvPr id="5" name="Footer Placeholder 4"/>
          <p:cNvSpPr>
            <a:spLocks noGrp="1"/>
          </p:cNvSpPr>
          <p:nvPr>
            <p:ph type="ftr" sz="quarter" idx="11"/>
          </p:nvPr>
        </p:nvSpPr>
        <p:spPr>
          <a:xfrm>
            <a:off x="9144000" y="36576"/>
            <a:ext cx="10972800" cy="658368"/>
          </a:xfrm>
          <a:prstGeom prst="rect">
            <a:avLst/>
          </a:prstGeom>
        </p:spPr>
        <p:txBody>
          <a:bodyPr lIns="217709" tIns="108855" rIns="217709" bIns="108855"/>
          <a:lstStyle/>
          <a:p>
            <a:endParaRPr lang="en-US"/>
          </a:p>
        </p:txBody>
      </p:sp>
      <p:sp>
        <p:nvSpPr>
          <p:cNvPr id="6" name="Slide Number Placeholder 5"/>
          <p:cNvSpPr>
            <a:spLocks noGrp="1"/>
          </p:cNvSpPr>
          <p:nvPr>
            <p:ph type="sldNum" sz="quarter" idx="12"/>
          </p:nvPr>
        </p:nvSpPr>
        <p:spPr>
          <a:xfrm>
            <a:off x="11946001" y="13081000"/>
            <a:ext cx="479298" cy="471924"/>
          </a:xfrm>
        </p:spPr>
        <p:txBody>
          <a:bodyPr/>
          <a:lstStyle/>
          <a:p>
            <a:fld id="{E05DC60C-46F1-4E6C-AACE-32E0C2805A2E}" type="slidenum">
              <a:rPr lang="en-US" smtClean="0"/>
              <a:pPr/>
              <a:t>‹#›</a:t>
            </a:fld>
            <a:endParaRPr lang="en-US"/>
          </a:p>
        </p:txBody>
      </p:sp>
    </p:spTree>
    <p:extLst>
      <p:ext uri="{BB962C8B-B14F-4D97-AF65-F5344CB8AC3E}">
        <p14:creationId xmlns:p14="http://schemas.microsoft.com/office/powerpoint/2010/main" val="3954141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title"/>
          </p:nvPr>
        </p:nvSpPr>
        <p:spPr>
          <a:xfrm>
            <a:off x="2048990" y="2249403"/>
            <a:ext cx="20292372" cy="5023670"/>
          </a:xfrm>
        </p:spPr>
        <p:txBody>
          <a:bodyPr anchor="b"/>
          <a:lstStyle>
            <a:lvl1pPr algn="l">
              <a:defRPr sz="6400"/>
            </a:lvl1pPr>
          </a:lstStyle>
          <a:p>
            <a:r>
              <a:rPr lang="en-US"/>
              <a:t>Click to edit Master title style</a:t>
            </a:r>
            <a:endParaRPr lang="en-US" dirty="0"/>
          </a:p>
        </p:txBody>
      </p:sp>
      <p:sp>
        <p:nvSpPr>
          <p:cNvPr id="4" name="Text Placeholder 3"/>
          <p:cNvSpPr>
            <a:spLocks noGrp="1"/>
          </p:cNvSpPr>
          <p:nvPr>
            <p:ph type="body" sz="half" idx="2"/>
          </p:nvPr>
        </p:nvSpPr>
        <p:spPr>
          <a:xfrm>
            <a:off x="2048934" y="7296631"/>
            <a:ext cx="20289308" cy="1999770"/>
          </a:xfrm>
        </p:spPr>
        <p:txBody>
          <a:bodyPr anchor="t"/>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5628904" y="757767"/>
            <a:ext cx="5821680" cy="730250"/>
          </a:xfrm>
          <a:prstGeom prst="rect">
            <a:avLst/>
          </a:prstGeom>
        </p:spPr>
        <p:txBody>
          <a:bodyPr lIns="182880" tIns="91440" rIns="182880" bIns="91440"/>
          <a:lstStyle>
            <a:lvl1pPr algn="r">
              <a:defRPr/>
            </a:lvl1pPr>
          </a:lstStyle>
          <a:p>
            <a:fld id="{48A87A34-81AB-432B-8DAE-1953F412C126}" type="datetimeFigureOut">
              <a:rPr lang="en-US" dirty="0"/>
              <a:pPr/>
              <a:t>9/29/2023</a:t>
            </a:fld>
            <a:endParaRPr lang="en-US" dirty="0"/>
          </a:p>
        </p:txBody>
      </p:sp>
      <p:sp>
        <p:nvSpPr>
          <p:cNvPr id="6" name="Footer Placeholder 5"/>
          <p:cNvSpPr>
            <a:spLocks noGrp="1"/>
          </p:cNvSpPr>
          <p:nvPr>
            <p:ph type="ftr" sz="quarter" idx="11"/>
          </p:nvPr>
        </p:nvSpPr>
        <p:spPr>
          <a:xfrm>
            <a:off x="1371600" y="757767"/>
            <a:ext cx="13982984" cy="730250"/>
          </a:xfrm>
          <a:prstGeom prst="rect">
            <a:avLst/>
          </a:prstGeom>
        </p:spPr>
        <p:txBody>
          <a:bodyPr lIns="182880" tIns="91440" rIns="182880" bIns="91440"/>
          <a:lstStyle/>
          <a:p>
            <a:endParaRPr lang="en-US" dirty="0"/>
          </a:p>
        </p:txBody>
      </p:sp>
      <p:sp>
        <p:nvSpPr>
          <p:cNvPr id="7" name="Slide Number Placeholder 6"/>
          <p:cNvSpPr>
            <a:spLocks noGrp="1"/>
          </p:cNvSpPr>
          <p:nvPr>
            <p:ph type="sldNum" sz="quarter" idx="12"/>
          </p:nvPr>
        </p:nvSpPr>
        <p:spPr>
          <a:xfrm>
            <a:off x="22129003" y="762001"/>
            <a:ext cx="479298" cy="471924"/>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0592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title"/>
          </p:nvPr>
        </p:nvSpPr>
        <p:spPr>
          <a:xfrm>
            <a:off x="1371601" y="1507067"/>
            <a:ext cx="21640798" cy="5603870"/>
          </a:xfrm>
        </p:spPr>
        <p:txBody>
          <a:bodyPr anchor="b">
            <a:normAutofit/>
          </a:bodyPr>
          <a:lstStyle>
            <a:lvl1pPr algn="r">
              <a:defRPr sz="8000"/>
            </a:lvl1pPr>
          </a:lstStyle>
          <a:p>
            <a:r>
              <a:rPr lang="en-US"/>
              <a:t>Click to edit Master title style</a:t>
            </a:r>
            <a:endParaRPr lang="en-US" dirty="0"/>
          </a:p>
        </p:txBody>
      </p:sp>
      <p:sp>
        <p:nvSpPr>
          <p:cNvPr id="3" name="Text Placeholder 2"/>
          <p:cNvSpPr>
            <a:spLocks noGrp="1"/>
          </p:cNvSpPr>
          <p:nvPr>
            <p:ph type="body" idx="1"/>
          </p:nvPr>
        </p:nvSpPr>
        <p:spPr>
          <a:xfrm>
            <a:off x="2048934" y="7283451"/>
            <a:ext cx="20980400" cy="1911350"/>
          </a:xfrm>
        </p:spPr>
        <p:txBody>
          <a:bodyPr>
            <a:normAutofit/>
          </a:bodyPr>
          <a:lstStyle>
            <a:lvl1pPr marL="0" indent="0" algn="r">
              <a:buNone/>
              <a:defRPr sz="44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628904" y="762001"/>
            <a:ext cx="5821680" cy="730250"/>
          </a:xfrm>
          <a:prstGeom prst="rect">
            <a:avLst/>
          </a:prstGeom>
        </p:spPr>
        <p:txBody>
          <a:bodyPr lIns="182880" tIns="91440" rIns="182880" bIns="91440"/>
          <a:lstStyle>
            <a:lvl1pPr algn="r">
              <a:defRPr/>
            </a:lvl1pPr>
          </a:lstStyle>
          <a:p>
            <a:fld id="{48A87A34-81AB-432B-8DAE-1953F412C126}" type="datetimeFigureOut">
              <a:rPr lang="en-US" dirty="0"/>
              <a:pPr/>
              <a:t>9/29/2023</a:t>
            </a:fld>
            <a:endParaRPr lang="en-US" dirty="0"/>
          </a:p>
        </p:txBody>
      </p:sp>
      <p:sp>
        <p:nvSpPr>
          <p:cNvPr id="5" name="Footer Placeholder 4"/>
          <p:cNvSpPr>
            <a:spLocks noGrp="1"/>
          </p:cNvSpPr>
          <p:nvPr>
            <p:ph type="ftr" sz="quarter" idx="11"/>
          </p:nvPr>
        </p:nvSpPr>
        <p:spPr>
          <a:xfrm>
            <a:off x="1371600" y="762003"/>
            <a:ext cx="13982984" cy="728130"/>
          </a:xfrm>
          <a:prstGeom prst="rect">
            <a:avLst/>
          </a:prstGeom>
        </p:spPr>
        <p:txBody>
          <a:bodyPr lIns="182880" tIns="91440" rIns="182880" bIns="91440"/>
          <a:lstStyle/>
          <a:p>
            <a:endParaRPr lang="en-US" dirty="0"/>
          </a:p>
        </p:txBody>
      </p:sp>
      <p:sp>
        <p:nvSpPr>
          <p:cNvPr id="6" name="Slide Number Placeholder 5"/>
          <p:cNvSpPr>
            <a:spLocks noGrp="1"/>
          </p:cNvSpPr>
          <p:nvPr>
            <p:ph type="sldNum" sz="quarter" idx="12"/>
          </p:nvPr>
        </p:nvSpPr>
        <p:spPr>
          <a:xfrm>
            <a:off x="22129003" y="762001"/>
            <a:ext cx="479298" cy="471924"/>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269958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0"/>
            <a:ext cx="13746480" cy="3200400"/>
          </a:xfrm>
        </p:spPr>
        <p:txBody>
          <a:bodyPr anchor="b"/>
          <a:lstStyle>
            <a:lvl1pPr algn="l">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722476" y="1502483"/>
            <a:ext cx="7289924" cy="10934886"/>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371600" y="6248399"/>
            <a:ext cx="13746480" cy="6188970"/>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7190720" y="12712701"/>
            <a:ext cx="5821680" cy="730250"/>
          </a:xfrm>
          <a:prstGeom prst="rect">
            <a:avLst/>
          </a:prstGeom>
        </p:spPr>
        <p:txBody>
          <a:bodyPr lIns="182880" tIns="91440" rIns="182880" bIns="91440"/>
          <a:lstStyle/>
          <a:p>
            <a:fld id="{48A87A34-81AB-432B-8DAE-1953F412C126}" type="datetimeFigureOut">
              <a:rPr lang="en-US" dirty="0"/>
              <a:pPr/>
              <a:t>9/29/2023</a:t>
            </a:fld>
            <a:endParaRPr lang="en-US" dirty="0"/>
          </a:p>
        </p:txBody>
      </p:sp>
      <p:sp>
        <p:nvSpPr>
          <p:cNvPr id="6" name="Footer Placeholder 5"/>
          <p:cNvSpPr>
            <a:spLocks noGrp="1"/>
          </p:cNvSpPr>
          <p:nvPr>
            <p:ph type="ftr" sz="quarter" idx="11"/>
          </p:nvPr>
        </p:nvSpPr>
        <p:spPr>
          <a:xfrm>
            <a:off x="1371600" y="12711691"/>
            <a:ext cx="15544800" cy="730250"/>
          </a:xfrm>
          <a:prstGeom prst="rect">
            <a:avLst/>
          </a:prstGeom>
        </p:spPr>
        <p:txBody>
          <a:bodyPr lIns="182880" tIns="91440" rIns="182880" bIns="91440"/>
          <a:lstStyle/>
          <a:p>
            <a:endParaRPr lang="en-US" dirty="0"/>
          </a:p>
        </p:txBody>
      </p:sp>
      <p:sp>
        <p:nvSpPr>
          <p:cNvPr id="7" name="Slide Number Placeholder 6"/>
          <p:cNvSpPr>
            <a:spLocks noGrp="1"/>
          </p:cNvSpPr>
          <p:nvPr>
            <p:ph type="sldNum" sz="quarter" idx="12"/>
          </p:nvPr>
        </p:nvSpPr>
        <p:spPr>
          <a:xfrm>
            <a:off x="11946001" y="13081000"/>
            <a:ext cx="479298" cy="471924"/>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35311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4389119"/>
            <a:ext cx="10668000" cy="804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4389119"/>
            <a:ext cx="10668000" cy="804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7190720" y="12712701"/>
            <a:ext cx="5821680" cy="730250"/>
          </a:xfrm>
          <a:prstGeom prst="rect">
            <a:avLst/>
          </a:prstGeom>
        </p:spPr>
        <p:txBody>
          <a:bodyPr lIns="182880" tIns="91440" rIns="182880" bIns="91440"/>
          <a:lstStyle/>
          <a:p>
            <a:fld id="{48A87A34-81AB-432B-8DAE-1953F412C126}" type="datetimeFigureOut">
              <a:rPr lang="en-US" dirty="0"/>
              <a:pPr/>
              <a:t>9/29/2023</a:t>
            </a:fld>
            <a:endParaRPr lang="en-US" dirty="0"/>
          </a:p>
        </p:txBody>
      </p:sp>
      <p:sp>
        <p:nvSpPr>
          <p:cNvPr id="6" name="Footer Placeholder 5"/>
          <p:cNvSpPr>
            <a:spLocks noGrp="1"/>
          </p:cNvSpPr>
          <p:nvPr>
            <p:ph type="ftr" sz="quarter" idx="11"/>
          </p:nvPr>
        </p:nvSpPr>
        <p:spPr>
          <a:xfrm>
            <a:off x="1371600" y="12711691"/>
            <a:ext cx="15544800" cy="730250"/>
          </a:xfrm>
          <a:prstGeom prst="rect">
            <a:avLst/>
          </a:prstGeom>
        </p:spPr>
        <p:txBody>
          <a:bodyPr lIns="182880" tIns="91440" rIns="182880" bIns="91440"/>
          <a:lstStyle/>
          <a:p>
            <a:endParaRPr lang="en-US" dirty="0"/>
          </a:p>
        </p:txBody>
      </p:sp>
      <p:sp>
        <p:nvSpPr>
          <p:cNvPr id="7" name="Slide Number Placeholder 6"/>
          <p:cNvSpPr>
            <a:spLocks noGrp="1"/>
          </p:cNvSpPr>
          <p:nvPr>
            <p:ph type="sldNum" sz="quarter" idx="12"/>
          </p:nvPr>
        </p:nvSpPr>
        <p:spPr>
          <a:xfrm>
            <a:off x="11946001" y="13081000"/>
            <a:ext cx="479298" cy="471924"/>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0609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Graph">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Graph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xfrm>
            <a:off x="1689100" y="863600"/>
            <a:ext cx="21005800" cy="2286000"/>
          </a:xfrm>
          <a:prstGeom prst="rect">
            <a:avLst/>
          </a:prstGeom>
        </p:spPr>
        <p:txBody>
          <a:bodyPr/>
          <a:lstStyle>
            <a:lvl1pPr algn="l"/>
          </a:lstStyle>
          <a:p>
            <a:r>
              <a:t>Title Text</a:t>
            </a:r>
          </a:p>
        </p:txBody>
      </p:sp>
      <p:sp>
        <p:nvSpPr>
          <p:cNvPr id="71" name="Body Level One…"/>
          <p:cNvSpPr txBox="1">
            <a:spLocks noGrp="1"/>
          </p:cNvSpPr>
          <p:nvPr>
            <p:ph type="body" idx="1"/>
          </p:nvPr>
        </p:nvSpPr>
        <p:spPr>
          <a:xfrm>
            <a:off x="1689100" y="3657600"/>
            <a:ext cx="21005800" cy="9296400"/>
          </a:xfrm>
          <a:prstGeom prst="rect">
            <a:avLst/>
          </a:prstGeom>
        </p:spPr>
        <p:txBody>
          <a:bodyPr anchor="t"/>
          <a:lstStyle>
            <a:lvl1pPr>
              <a:buClr>
                <a:srgbClr val="ADC33F"/>
              </a:buClr>
              <a:defRPr sz="4800">
                <a:solidFill>
                  <a:srgbClr val="2E2C27"/>
                </a:solidFill>
                <a:latin typeface="Roboto Regular"/>
                <a:ea typeface="Roboto Regular"/>
                <a:cs typeface="Roboto Regular"/>
                <a:sym typeface="Roboto Regular"/>
              </a:defRPr>
            </a:lvl1pPr>
            <a:lvl2pPr>
              <a:buClr>
                <a:srgbClr val="ADC33F"/>
              </a:buClr>
              <a:defRPr sz="4800">
                <a:solidFill>
                  <a:srgbClr val="2E2C27"/>
                </a:solidFill>
                <a:latin typeface="Roboto Regular"/>
                <a:ea typeface="Roboto Regular"/>
                <a:cs typeface="Roboto Regular"/>
                <a:sym typeface="Roboto Regular"/>
              </a:defRPr>
            </a:lvl2pPr>
            <a:lvl3pPr>
              <a:buClr>
                <a:srgbClr val="ADC33F"/>
              </a:buClr>
              <a:defRPr sz="4800">
                <a:solidFill>
                  <a:srgbClr val="2E2C27"/>
                </a:solidFill>
                <a:latin typeface="Roboto Regular"/>
                <a:ea typeface="Roboto Regular"/>
                <a:cs typeface="Roboto Regular"/>
                <a:sym typeface="Roboto Regular"/>
              </a:defRPr>
            </a:lvl3pPr>
            <a:lvl4pPr>
              <a:buClr>
                <a:srgbClr val="ADC33F"/>
              </a:buClr>
              <a:defRPr sz="4800">
                <a:solidFill>
                  <a:srgbClr val="2E2C27"/>
                </a:solidFill>
                <a:latin typeface="Roboto Regular"/>
                <a:ea typeface="Roboto Regular"/>
                <a:cs typeface="Roboto Regular"/>
                <a:sym typeface="Roboto Regular"/>
              </a:defRPr>
            </a:lvl4pPr>
            <a:lvl5pPr>
              <a:buClr>
                <a:srgbClr val="ADC33F"/>
              </a:buClr>
              <a:defRPr sz="4800">
                <a:solidFill>
                  <a:srgbClr val="2E2C27"/>
                </a:solidFill>
                <a:latin typeface="Roboto Regular"/>
                <a:ea typeface="Roboto Regular"/>
                <a:cs typeface="Roboto Regular"/>
                <a:sym typeface="Roboto Regular"/>
              </a:defRPr>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Title Text"/>
          <p:cNvSpPr txBox="1">
            <a:spLocks noGrp="1"/>
          </p:cNvSpPr>
          <p:nvPr>
            <p:ph type="title"/>
          </p:nvPr>
        </p:nvSpPr>
        <p:spPr>
          <a:xfrm>
            <a:off x="1689100" y="863600"/>
            <a:ext cx="21005800" cy="2286000"/>
          </a:xfrm>
          <a:prstGeom prst="rect">
            <a:avLst/>
          </a:prstGeom>
        </p:spPr>
        <p:txBody>
          <a:bodyPr/>
          <a:lstStyle>
            <a:lvl1pPr algn="l"/>
          </a:lstStyle>
          <a:p>
            <a:r>
              <a:t>Title Text</a:t>
            </a:r>
          </a:p>
        </p:txBody>
      </p:sp>
      <p:sp>
        <p:nvSpPr>
          <p:cNvPr id="80" name="Body Level One…"/>
          <p:cNvSpPr txBox="1">
            <a:spLocks noGrp="1"/>
          </p:cNvSpPr>
          <p:nvPr>
            <p:ph type="body" idx="1"/>
          </p:nvPr>
        </p:nvSpPr>
        <p:spPr>
          <a:xfrm>
            <a:off x="1689100" y="3657600"/>
            <a:ext cx="21005800" cy="9296400"/>
          </a:xfrm>
          <a:prstGeom prst="rect">
            <a:avLst/>
          </a:prstGeom>
        </p:spPr>
        <p:txBody>
          <a:bodyPr anchor="t"/>
          <a:lstStyle>
            <a:lvl1pPr>
              <a:buClr>
                <a:srgbClr val="FFFFFF"/>
              </a:buClr>
              <a:defRPr sz="4800">
                <a:solidFill>
                  <a:srgbClr val="2E2C27"/>
                </a:solidFill>
              </a:defRPr>
            </a:lvl1pPr>
            <a:lvl2pPr>
              <a:buClr>
                <a:srgbClr val="FFFFFF"/>
              </a:buClr>
              <a:defRPr sz="4800">
                <a:solidFill>
                  <a:srgbClr val="2E2C27"/>
                </a:solidFill>
              </a:defRPr>
            </a:lvl2pPr>
            <a:lvl3pPr>
              <a:buClr>
                <a:srgbClr val="FFFFFF"/>
              </a:buClr>
              <a:defRPr sz="4800">
                <a:solidFill>
                  <a:srgbClr val="2E2C27"/>
                </a:solidFill>
              </a:defRPr>
            </a:lvl3pPr>
            <a:lvl4pPr>
              <a:buClr>
                <a:srgbClr val="FFFFFF"/>
              </a:buClr>
              <a:defRPr sz="4800">
                <a:solidFill>
                  <a:srgbClr val="2E2C27"/>
                </a:solidFill>
              </a:defRPr>
            </a:lvl4pPr>
            <a:lvl5pPr>
              <a:buClr>
                <a:srgbClr val="FFFFFF"/>
              </a:buClr>
              <a:defRPr sz="4800">
                <a:solidFill>
                  <a:srgbClr val="2E2C27"/>
                </a:solidFill>
              </a:defRPr>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copy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689100" y="990600"/>
            <a:ext cx="21005800" cy="2286000"/>
          </a:xfrm>
          <a:prstGeom prst="rect">
            <a:avLst/>
          </a:prstGeom>
        </p:spPr>
        <p:txBody>
          <a:bodyPr anchor="t"/>
          <a:lstStyle>
            <a:lvl1pPr algn="l">
              <a:defRPr>
                <a:solidFill>
                  <a:srgbClr val="FFFFFF"/>
                </a:solidFill>
              </a:defRPr>
            </a:lvl1pPr>
          </a:lstStyle>
          <a:p>
            <a:r>
              <a:t>Title Text</a:t>
            </a:r>
          </a:p>
        </p:txBody>
      </p:sp>
      <p:sp>
        <p:nvSpPr>
          <p:cNvPr id="89" name="Body Level One…"/>
          <p:cNvSpPr txBox="1">
            <a:spLocks noGrp="1"/>
          </p:cNvSpPr>
          <p:nvPr>
            <p:ph type="body" idx="1"/>
          </p:nvPr>
        </p:nvSpPr>
        <p:spPr>
          <a:xfrm>
            <a:off x="1689100" y="3784600"/>
            <a:ext cx="21005800" cy="9296400"/>
          </a:xfrm>
          <a:prstGeom prst="rect">
            <a:avLst/>
          </a:prstGeom>
        </p:spPr>
        <p:txBody>
          <a:bodyPr anchor="t"/>
          <a:lstStyle>
            <a:lvl1pPr>
              <a:buClr>
                <a:srgbClr val="ADC33F"/>
              </a:buClr>
              <a:defRPr sz="4800">
                <a:solidFill>
                  <a:srgbClr val="FFFFFF"/>
                </a:solidFill>
              </a:defRPr>
            </a:lvl1pPr>
            <a:lvl2pPr>
              <a:buClr>
                <a:srgbClr val="ADC33F"/>
              </a:buClr>
              <a:defRPr sz="4800">
                <a:solidFill>
                  <a:srgbClr val="FFFFFF"/>
                </a:solidFill>
              </a:defRPr>
            </a:lvl2pPr>
            <a:lvl3pPr>
              <a:buClr>
                <a:srgbClr val="ADC33F"/>
              </a:buClr>
              <a:defRPr sz="4800">
                <a:solidFill>
                  <a:srgbClr val="FFFFFF"/>
                </a:solidFill>
              </a:defRPr>
            </a:lvl3pPr>
            <a:lvl4pPr>
              <a:buClr>
                <a:srgbClr val="ADC33F"/>
              </a:buClr>
              <a:defRPr sz="4800">
                <a:solidFill>
                  <a:srgbClr val="FFFFFF"/>
                </a:solidFill>
              </a:defRPr>
            </a:lvl4pPr>
            <a:lvl5pPr>
              <a:buClr>
                <a:srgbClr val="ADC33F"/>
              </a:buClr>
              <a:defRPr sz="4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7"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98" name="Title Text"/>
          <p:cNvSpPr txBox="1">
            <a:spLocks noGrp="1"/>
          </p:cNvSpPr>
          <p:nvPr>
            <p:ph type="title"/>
          </p:nvPr>
        </p:nvSpPr>
        <p:spPr>
          <a:prstGeom prst="rect">
            <a:avLst/>
          </a:prstGeom>
        </p:spPr>
        <p:txBody>
          <a:bodyPr/>
          <a:lstStyle/>
          <a:p>
            <a:r>
              <a:t>Title Text</a:t>
            </a:r>
          </a:p>
        </p:txBody>
      </p:sp>
      <p:sp>
        <p:nvSpPr>
          <p:cNvPr id="99"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
                <a:srgbClr val="FFFFFF"/>
              </a:buClr>
              <a:defRPr sz="3800">
                <a:latin typeface="Roboto Regular"/>
                <a:ea typeface="Roboto Regular"/>
                <a:cs typeface="Roboto Regular"/>
                <a:sym typeface="Roboto Regular"/>
              </a:defRPr>
            </a:lvl1pPr>
            <a:lvl2pPr marL="1117600" indent="-558800">
              <a:spcBef>
                <a:spcPts val="4500"/>
              </a:spcBef>
              <a:buClr>
                <a:srgbClr val="FFFFFF"/>
              </a:buClr>
              <a:defRPr sz="3800">
                <a:latin typeface="Roboto Regular"/>
                <a:ea typeface="Roboto Regular"/>
                <a:cs typeface="Roboto Regular"/>
                <a:sym typeface="Roboto Regular"/>
              </a:defRPr>
            </a:lvl2pPr>
            <a:lvl3pPr marL="1676400" indent="-558800">
              <a:spcBef>
                <a:spcPts val="4500"/>
              </a:spcBef>
              <a:buClr>
                <a:srgbClr val="FFFFFF"/>
              </a:buClr>
              <a:defRPr sz="3800">
                <a:latin typeface="Roboto Regular"/>
                <a:ea typeface="Roboto Regular"/>
                <a:cs typeface="Roboto Regular"/>
                <a:sym typeface="Roboto Regular"/>
              </a:defRPr>
            </a:lvl3pPr>
            <a:lvl4pPr marL="2235200" indent="-558800">
              <a:spcBef>
                <a:spcPts val="4500"/>
              </a:spcBef>
              <a:buClr>
                <a:srgbClr val="FFFFFF"/>
              </a:buClr>
              <a:defRPr sz="3800">
                <a:latin typeface="Roboto Regular"/>
                <a:ea typeface="Roboto Regular"/>
                <a:cs typeface="Roboto Regular"/>
                <a:sym typeface="Roboto Regular"/>
              </a:defRPr>
            </a:lvl4pPr>
            <a:lvl5pPr marL="2794000" indent="-558800">
              <a:spcBef>
                <a:spcPts val="4500"/>
              </a:spcBef>
              <a:buClr>
                <a:srgbClr val="FFFFFF"/>
              </a:buClr>
              <a:defRPr sz="3800">
                <a:latin typeface="Roboto Regular"/>
                <a:ea typeface="Roboto Regular"/>
                <a:cs typeface="Roboto Regular"/>
                <a:sym typeface="Roboto Regular"/>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 id="2147483665" r:id="rId13"/>
    <p:sldLayoutId id="2147483666" r:id="rId14"/>
    <p:sldLayoutId id="2147483667" r:id="rId15"/>
    <p:sldLayoutId id="2147483668" r:id="rId16"/>
    <p:sldLayoutId id="2147483669" r:id="rId17"/>
    <p:sldLayoutId id="2147483670" r:id="rId18"/>
    <p:sldLayoutId id="2147483671" r:id="rId19"/>
  </p:sldLayoutIdLst>
  <p:transition spd="med"/>
  <p:txStyles>
    <p:title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extLst>
      <p:ext uri="{BB962C8B-B14F-4D97-AF65-F5344CB8AC3E}">
        <p14:creationId xmlns:p14="http://schemas.microsoft.com/office/powerpoint/2010/main" val="2105847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ransition spd="med"/>
  <p:txStyles>
    <p:title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bernardvanleer.org/images/Mission/synopses%200%20-%206%20months.pn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hyperlink" Target="https://www.youtube.com/watch?v=apzXGEbZht0"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developingchild.harvard.edu/science/key-concepts/brain-architecture/"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hyperlink" Target="https://www.bing.com/videos/search?q=Neuroplasticity+video&amp;view=detail&amp;mid=9E23EDD016E284619D7A9E23EDD016E284619D7A&amp;FORM=VI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cvs67iYDZAhXHyVMKHWqhC3kQjRx6BAgAEAY&amp;url=https://fineartamerica.com/featured/rubber-heart-katie-marie-oconnor.html&amp;psig=AOvVaw0h_O12pY1S7lEM1vgciRrh&amp;ust=1517414855772074"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package" Target="../embeddings/Microsoft_Word_Document1.docx"/><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s://www.nbcnews.com/video/teacher-s-twist-on-a-high-five-has-students-smiling-86719494787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hyperlink" Target="https://dpi.wi.gov/sspw/mental-health" TargetMode="External"/><Relationship Id="rId3" Type="http://schemas.openxmlformats.org/officeDocument/2006/relationships/hyperlink" Target="https://www.cdc.gov/violenceprevention/acestudy/index.html" TargetMode="External"/><Relationship Id="rId7" Type="http://schemas.openxmlformats.org/officeDocument/2006/relationships/hyperlink" Target="https://publichealth.gwu.edu/departments/redstone-center/resilient-communities"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preventionboard.wi.gov/Documents/ACE-Brief_2018FINAL.pdf" TargetMode="External"/><Relationship Id="rId5" Type="http://schemas.openxmlformats.org/officeDocument/2006/relationships/hyperlink" Target="https://preventionboard.wi.gov/Pages/OurWork/ACE.aspx" TargetMode="External"/><Relationship Id="rId4" Type="http://schemas.openxmlformats.org/officeDocument/2006/relationships/hyperlink" Target="https://www.rwjf.org/en/library/infographics/the-truth-about-aces.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resiliency.com/free-articles-resources/the-foundations-of-the-resiliency-framework/" TargetMode="External"/><Relationship Id="rId3" Type="http://schemas.openxmlformats.org/officeDocument/2006/relationships/hyperlink" Target="https://developingchild.harvard.edu/science/" TargetMode="External"/><Relationship Id="rId7" Type="http://schemas.openxmlformats.org/officeDocument/2006/relationships/hyperlink" Target="http://www.frameworksinstitute.org/assets/files/ECD/resilience_em_report_final.pdf"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hyperlink" Target="http://www.apa.org/helpcenter/road-resilience.aspx" TargetMode="External"/><Relationship Id="rId5" Type="http://schemas.openxmlformats.org/officeDocument/2006/relationships/hyperlink" Target="https://www.aap.org/en-us/advocacy-and-policy/aap-health-initiatives/EBCD/Pages/educationModules.aspx" TargetMode="External"/><Relationship Id="rId4" Type="http://schemas.openxmlformats.org/officeDocument/2006/relationships/hyperlink" Target="https://developingchild.harvard.edu/science/key-concepts/"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children.wi.gov/Pages/Integrate/ResilienceWorkgroup.aspx" TargetMode="External"/><Relationship Id="rId3" Type="http://schemas.openxmlformats.org/officeDocument/2006/relationships/hyperlink" Target="http://chks.wested.org/using-results/resilience-youth-development/" TargetMode="External"/><Relationship Id="rId7" Type="http://schemas.openxmlformats.org/officeDocument/2006/relationships/hyperlink" Target="https://children.wi.gov/Pages/Home.aspx"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hyperlink" Target="https://ccsme.org/wp-content/uploads/2017/01/Fostering-Resiliency.pdf" TargetMode="External"/><Relationship Id="rId5" Type="http://schemas.openxmlformats.org/officeDocument/2006/relationships/hyperlink" Target="https://www.resiliency.com/free-articles-resources/hard-wired-to-bounce-back/" TargetMode="External"/><Relationship Id="rId4" Type="http://schemas.openxmlformats.org/officeDocument/2006/relationships/hyperlink" Target="http://surveydata.wested.org/resources/ListeningToStudents.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vimeo.com/139998006" TargetMode="External"/><Relationship Id="rId7" Type="http://schemas.openxmlformats.org/officeDocument/2006/relationships/hyperlink" Target="https://www.nbcnews.com/video/teacher-s-twist-on-a-high-five-has-students-smiling-867194947871"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hyperlink" Target="https://www.bing.com/videos/search?q=Neuroplasticity+video&amp;view=detail&amp;mid=9E23EDD016E284619D7A9E23EDD016E284619D7A&amp;FORM=VIRE" TargetMode="External"/><Relationship Id="rId5" Type="http://schemas.openxmlformats.org/officeDocument/2006/relationships/hyperlink" Target="https://developingchild.harvard.edu/science/key-concepts/brain-architecture/" TargetMode="External"/><Relationship Id="rId4" Type="http://schemas.openxmlformats.org/officeDocument/2006/relationships/hyperlink" Target="https://www.youtube.com/watch?v=apzXGEbZht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139998006"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t>Supporting youth mental health by building resilience</a:t>
            </a:r>
            <a:endParaRPr lang="en-US" dirty="0"/>
          </a:p>
        </p:txBody>
      </p:sp>
    </p:spTree>
    <p:extLst>
      <p:ext uri="{BB962C8B-B14F-4D97-AF65-F5344CB8AC3E}">
        <p14:creationId xmlns:p14="http://schemas.microsoft.com/office/powerpoint/2010/main" val="38166249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1000" dirty="0"/>
              <a:t>So What? ACE Study Results #2</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00" y="3429000"/>
            <a:ext cx="20681704" cy="10039662"/>
          </a:xfrm>
          <a:prstGeom prst="rect">
            <a:avLst/>
          </a:prstGeom>
        </p:spPr>
      </p:pic>
    </p:spTree>
    <p:extLst>
      <p:ext uri="{BB962C8B-B14F-4D97-AF65-F5344CB8AC3E}">
        <p14:creationId xmlns:p14="http://schemas.microsoft.com/office/powerpoint/2010/main" val="31441365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title"/>
          </p:nvPr>
        </p:nvSpPr>
        <p:spPr>
          <a:prstGeom prst="rect">
            <a:avLst/>
          </a:prstGeom>
        </p:spPr>
        <p:txBody>
          <a:bodyPr/>
          <a:lstStyle/>
          <a:p>
            <a:r>
              <a:rPr dirty="0"/>
              <a:t>ACE Study Results</a:t>
            </a:r>
          </a:p>
        </p:txBody>
      </p:sp>
      <p:sp>
        <p:nvSpPr>
          <p:cNvPr id="105" name="Text Placeholder 8"/>
          <p:cNvSpPr txBox="1">
            <a:spLocks noGrp="1"/>
          </p:cNvSpPr>
          <p:nvPr>
            <p:ph type="body" sz="half" idx="1"/>
          </p:nvPr>
        </p:nvSpPr>
        <p:spPr>
          <a:xfrm>
            <a:off x="12214484" y="3048000"/>
            <a:ext cx="11569701" cy="9601200"/>
          </a:xfrm>
          <a:prstGeom prst="rect">
            <a:avLst/>
          </a:prstGeom>
        </p:spPr>
        <p:txBody>
          <a:bodyPr>
            <a:normAutofit/>
          </a:bodyPr>
          <a:lstStyle/>
          <a:p>
            <a:pPr marL="0" lvl="1" indent="635000">
              <a:buSzTx/>
              <a:buNone/>
              <a:defRPr sz="6000" b="1">
                <a:latin typeface="Roboto Slab Bold"/>
                <a:ea typeface="Roboto Slab Bold"/>
                <a:cs typeface="Roboto Slab Bold"/>
                <a:sym typeface="Roboto Slab Bold"/>
              </a:defRPr>
            </a:pPr>
            <a:r>
              <a:rPr sz="4500" dirty="0"/>
              <a:t>Dose-response relationship</a:t>
            </a:r>
          </a:p>
          <a:p>
            <a:pPr marL="0" lvl="1" indent="635000">
              <a:spcBef>
                <a:spcPts val="0"/>
              </a:spcBef>
              <a:buSzTx/>
              <a:buNone/>
            </a:pPr>
            <a:endParaRPr sz="4500" dirty="0"/>
          </a:p>
          <a:p>
            <a:pPr marL="0" lvl="1" indent="635000">
              <a:spcBef>
                <a:spcPts val="0"/>
              </a:spcBef>
              <a:buSzTx/>
              <a:buNone/>
            </a:pPr>
            <a:r>
              <a:rPr lang="en-US" sz="4500" dirty="0"/>
              <a:t>	</a:t>
            </a:r>
            <a:r>
              <a:rPr sz="4500" dirty="0"/>
              <a:t>As the number of ACEs increases… </a:t>
            </a:r>
          </a:p>
          <a:p>
            <a:pPr marL="0" lvl="1" indent="635000">
              <a:spcBef>
                <a:spcPts val="0"/>
              </a:spcBef>
              <a:buSzTx/>
              <a:buNone/>
            </a:pPr>
            <a:r>
              <a:rPr lang="en-US" sz="4500" dirty="0"/>
              <a:t>	</a:t>
            </a:r>
            <a:r>
              <a:rPr sz="4500" dirty="0"/>
              <a:t>(the dose)</a:t>
            </a:r>
          </a:p>
          <a:p>
            <a:pPr marL="0" lvl="1" indent="635000">
              <a:spcBef>
                <a:spcPts val="0"/>
              </a:spcBef>
              <a:buSzTx/>
              <a:buNone/>
            </a:pPr>
            <a:endParaRPr sz="4500" dirty="0"/>
          </a:p>
          <a:p>
            <a:pPr marL="0" lvl="1" indent="635000">
              <a:spcBef>
                <a:spcPts val="0"/>
              </a:spcBef>
              <a:buSzTx/>
              <a:buNone/>
            </a:pPr>
            <a:r>
              <a:rPr lang="en-US" sz="4500" dirty="0"/>
              <a:t>	</a:t>
            </a:r>
            <a:r>
              <a:rPr sz="4500" dirty="0"/>
              <a:t>…the risk of occurrence of health </a:t>
            </a:r>
            <a:r>
              <a:rPr lang="en-US" sz="4500" dirty="0"/>
              <a:t>  	</a:t>
            </a:r>
            <a:r>
              <a:rPr sz="4500" dirty="0"/>
              <a:t>conditions also increases </a:t>
            </a:r>
          </a:p>
          <a:p>
            <a:pPr marL="0" lvl="1" indent="635000">
              <a:spcBef>
                <a:spcPts val="0"/>
              </a:spcBef>
              <a:buSzTx/>
              <a:buNone/>
            </a:pPr>
            <a:r>
              <a:rPr lang="en-US" sz="4500" dirty="0"/>
              <a:t>	</a:t>
            </a:r>
            <a:r>
              <a:rPr sz="4500" dirty="0"/>
              <a:t>(the response) </a:t>
            </a:r>
          </a:p>
        </p:txBody>
      </p:sp>
      <p:sp>
        <p:nvSpPr>
          <p:cNvPr id="106" name="Straight Connector 7"/>
          <p:cNvSpPr/>
          <p:nvPr/>
        </p:nvSpPr>
        <p:spPr>
          <a:xfrm flipH="1">
            <a:off x="2209799" y="4419599"/>
            <a:ext cx="2" cy="7798634"/>
          </a:xfrm>
          <a:prstGeom prst="line">
            <a:avLst/>
          </a:prstGeom>
          <a:ln w="25400">
            <a:solidFill>
              <a:srgbClr val="000000"/>
            </a:solidFill>
            <a:miter lim="400000"/>
          </a:ln>
        </p:spPr>
        <p:txBody>
          <a:bodyPr lIns="45718" tIns="45718" rIns="45718" bIns="45718"/>
          <a:lstStyle/>
          <a:p>
            <a:endParaRPr/>
          </a:p>
        </p:txBody>
      </p:sp>
      <p:sp>
        <p:nvSpPr>
          <p:cNvPr id="107" name="Straight Connector 10"/>
          <p:cNvSpPr/>
          <p:nvPr/>
        </p:nvSpPr>
        <p:spPr>
          <a:xfrm>
            <a:off x="2209800" y="12218233"/>
            <a:ext cx="8610601" cy="1"/>
          </a:xfrm>
          <a:prstGeom prst="line">
            <a:avLst/>
          </a:prstGeom>
          <a:ln w="25400">
            <a:solidFill>
              <a:srgbClr val="000000"/>
            </a:solidFill>
            <a:miter lim="400000"/>
          </a:ln>
        </p:spPr>
        <p:txBody>
          <a:bodyPr lIns="45718" tIns="45718" rIns="45718" bIns="45718"/>
          <a:lstStyle/>
          <a:p>
            <a:endParaRPr/>
          </a:p>
        </p:txBody>
      </p:sp>
      <p:sp>
        <p:nvSpPr>
          <p:cNvPr id="108" name="Straight Connector 17"/>
          <p:cNvSpPr/>
          <p:nvPr/>
        </p:nvSpPr>
        <p:spPr>
          <a:xfrm flipV="1">
            <a:off x="3200400" y="6015426"/>
            <a:ext cx="6096001" cy="5181602"/>
          </a:xfrm>
          <a:prstGeom prst="line">
            <a:avLst/>
          </a:prstGeom>
          <a:ln w="127000">
            <a:solidFill>
              <a:srgbClr val="1D7EA3"/>
            </a:solidFill>
            <a:miter lim="400000"/>
            <a:tailEnd type="triangle"/>
          </a:ln>
        </p:spPr>
        <p:txBody>
          <a:bodyPr lIns="45718" tIns="45718" rIns="45718" bIns="45718"/>
          <a:lstStyle/>
          <a:p>
            <a:endParaRPr/>
          </a:p>
        </p:txBody>
      </p:sp>
      <p:sp>
        <p:nvSpPr>
          <p:cNvPr id="109" name="Straight Arrow Connector 22"/>
          <p:cNvSpPr/>
          <p:nvPr/>
        </p:nvSpPr>
        <p:spPr>
          <a:xfrm>
            <a:off x="3810000" y="12801600"/>
            <a:ext cx="5334001" cy="0"/>
          </a:xfrm>
          <a:prstGeom prst="line">
            <a:avLst/>
          </a:prstGeom>
          <a:ln w="63500">
            <a:solidFill>
              <a:srgbClr val="000000"/>
            </a:solidFill>
            <a:miter lim="400000"/>
            <a:tailEnd type="triangle"/>
          </a:ln>
        </p:spPr>
        <p:txBody>
          <a:bodyPr lIns="45718" tIns="45718" rIns="45718" bIns="45718"/>
          <a:lstStyle/>
          <a:p>
            <a:endParaRPr/>
          </a:p>
        </p:txBody>
      </p:sp>
      <p:sp>
        <p:nvSpPr>
          <p:cNvPr id="110" name="Straight Arrow Connector 24"/>
          <p:cNvSpPr/>
          <p:nvPr/>
        </p:nvSpPr>
        <p:spPr>
          <a:xfrm flipV="1">
            <a:off x="1295399" y="5804315"/>
            <a:ext cx="2" cy="5638801"/>
          </a:xfrm>
          <a:prstGeom prst="line">
            <a:avLst/>
          </a:prstGeom>
          <a:ln w="63500">
            <a:solidFill>
              <a:srgbClr val="000000"/>
            </a:solidFill>
            <a:miter lim="400000"/>
            <a:tailEnd type="triangle"/>
          </a:ln>
        </p:spPr>
        <p:txBody>
          <a:bodyPr lIns="45718" tIns="45718" rIns="45718" bIns="45718"/>
          <a:lstStyle/>
          <a:p>
            <a:endParaRPr/>
          </a:p>
        </p:txBody>
      </p:sp>
      <p:sp>
        <p:nvSpPr>
          <p:cNvPr id="111" name="TextBox 27"/>
          <p:cNvSpPr txBox="1"/>
          <p:nvPr/>
        </p:nvSpPr>
        <p:spPr>
          <a:xfrm>
            <a:off x="2667000" y="13092875"/>
            <a:ext cx="7543800" cy="5604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latin typeface="+mn-lt"/>
                <a:ea typeface="+mn-ea"/>
                <a:cs typeface="+mn-cs"/>
                <a:sym typeface="Helvetica Neue"/>
              </a:defRPr>
            </a:lvl1pPr>
          </a:lstStyle>
          <a:p>
            <a:r>
              <a:t>Dose increases (# of ACEs)</a:t>
            </a:r>
          </a:p>
        </p:txBody>
      </p:sp>
      <p:sp>
        <p:nvSpPr>
          <p:cNvPr id="112" name="TextBox 28"/>
          <p:cNvSpPr txBox="1"/>
          <p:nvPr/>
        </p:nvSpPr>
        <p:spPr>
          <a:xfrm rot="16200000">
            <a:off x="-3108770" y="8216698"/>
            <a:ext cx="7543801" cy="5604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latin typeface="+mn-lt"/>
                <a:ea typeface="+mn-ea"/>
                <a:cs typeface="+mn-cs"/>
                <a:sym typeface="Helvetica Neue"/>
              </a:defRPr>
            </a:lvl1pPr>
          </a:lstStyle>
          <a:p>
            <a:r>
              <a:t>Response increases </a:t>
            </a:r>
          </a:p>
        </p:txBody>
      </p:sp>
      <p:sp>
        <p:nvSpPr>
          <p:cNvPr id="2" name="TextBox 1"/>
          <p:cNvSpPr txBox="1"/>
          <p:nvPr/>
        </p:nvSpPr>
        <p:spPr>
          <a:xfrm>
            <a:off x="11472472" y="9264280"/>
            <a:ext cx="9558728" cy="3488134"/>
          </a:xfrm>
          <a:prstGeom prst="rect">
            <a:avLst/>
          </a:prstGeom>
          <a:noFill/>
          <a:ln w="25400" cap="flat">
            <a:solidFill>
              <a:srgbClr val="1D7EA3"/>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4400" b="0" dirty="0">
                <a:solidFill>
                  <a:srgbClr val="1D7EA3"/>
                </a:solidFill>
                <a:latin typeface="Roboto Slab" pitchFamily="2" charset="0"/>
                <a:ea typeface="Roboto Slab" pitchFamily="2" charset="0"/>
              </a:rPr>
              <a:t>If 4+ ACES…</a:t>
            </a:r>
          </a:p>
          <a:p>
            <a:pPr marL="0" marR="0" indent="0" algn="l" defTabSz="457200" rtl="0" fontAlgn="auto" latinLnBrk="0" hangingPunct="0">
              <a:lnSpc>
                <a:spcPct val="100000"/>
              </a:lnSpc>
              <a:spcBef>
                <a:spcPts val="0"/>
              </a:spcBef>
              <a:spcAft>
                <a:spcPts val="0"/>
              </a:spcAft>
              <a:buClrTx/>
              <a:buSzTx/>
              <a:buFontTx/>
              <a:buNone/>
              <a:tabLst/>
            </a:pPr>
            <a:r>
              <a:rPr lang="en-US" b="0" dirty="0">
                <a:solidFill>
                  <a:srgbClr val="1D7EA3"/>
                </a:solidFill>
                <a:latin typeface="Roboto Slab" pitchFamily="2" charset="0"/>
                <a:ea typeface="Roboto Slab" pitchFamily="2" charset="0"/>
              </a:rPr>
              <a:t>	</a:t>
            </a:r>
            <a:r>
              <a:rPr lang="en-US" sz="4400" b="0" dirty="0">
                <a:solidFill>
                  <a:srgbClr val="1D7EA3"/>
                </a:solidFill>
                <a:latin typeface="Roboto Slab" pitchFamily="2" charset="0"/>
                <a:ea typeface="Roboto Slab" pitchFamily="2" charset="0"/>
              </a:rPr>
              <a:t>2x</a:t>
            </a:r>
            <a:r>
              <a:rPr lang="en-US" b="0" dirty="0">
                <a:latin typeface="Roboto Slab" pitchFamily="2" charset="0"/>
                <a:ea typeface="Roboto Slab" pitchFamily="2" charset="0"/>
              </a:rPr>
              <a:t> 		more likely to </a:t>
            </a:r>
            <a:r>
              <a:rPr lang="en-US" b="0" i="1" dirty="0">
                <a:latin typeface="Roboto Slab" pitchFamily="2" charset="0"/>
                <a:ea typeface="Roboto Slab" pitchFamily="2" charset="0"/>
              </a:rPr>
              <a:t>smoke</a:t>
            </a:r>
          </a:p>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1D7EA3"/>
                </a:solidFill>
                <a:effectLst/>
                <a:uFillTx/>
                <a:latin typeface="Roboto Slab" pitchFamily="2" charset="0"/>
                <a:ea typeface="Roboto Slab" pitchFamily="2" charset="0"/>
                <a:sym typeface="Helvetica Neue"/>
              </a:rPr>
              <a:t>	</a:t>
            </a:r>
            <a:r>
              <a:rPr kumimoji="0" lang="en-US" sz="4400" b="0" i="0" u="none" strike="noStrike" cap="none" spc="0" normalizeH="0" baseline="0" dirty="0">
                <a:ln>
                  <a:noFill/>
                </a:ln>
                <a:solidFill>
                  <a:srgbClr val="1D7EA3"/>
                </a:solidFill>
                <a:effectLst/>
                <a:uFillTx/>
                <a:latin typeface="Roboto Slab" pitchFamily="2" charset="0"/>
                <a:ea typeface="Roboto Slab" pitchFamily="2" charset="0"/>
                <a:sym typeface="Helvetica Neue"/>
              </a:rPr>
              <a:t>12x</a:t>
            </a:r>
            <a:r>
              <a:rPr kumimoji="0" lang="en-US" sz="3000" b="0" i="0" u="none" strike="noStrike" cap="none" spc="0" normalizeH="0" dirty="0">
                <a:ln>
                  <a:noFill/>
                </a:ln>
                <a:solidFill>
                  <a:srgbClr val="000000"/>
                </a:solidFill>
                <a:effectLst/>
                <a:uFillTx/>
                <a:latin typeface="Roboto Slab" pitchFamily="2" charset="0"/>
                <a:ea typeface="Roboto Slab" pitchFamily="2" charset="0"/>
                <a:sym typeface="Helvetica Neue"/>
              </a:rPr>
              <a:t> 	more likely to have </a:t>
            </a:r>
            <a:r>
              <a:rPr kumimoji="0" lang="en-US" sz="3000" b="0" i="1" u="none" strike="noStrike" cap="none" spc="0" normalizeH="0" dirty="0">
                <a:ln>
                  <a:noFill/>
                </a:ln>
                <a:solidFill>
                  <a:srgbClr val="000000"/>
                </a:solidFill>
                <a:effectLst/>
                <a:uFillTx/>
                <a:latin typeface="Roboto Slab" pitchFamily="2" charset="0"/>
                <a:ea typeface="Roboto Slab" pitchFamily="2" charset="0"/>
                <a:sym typeface="Helvetica Neue"/>
              </a:rPr>
              <a:t>attempted suici</a:t>
            </a:r>
            <a:r>
              <a:rPr kumimoji="0" lang="en-US" sz="3000" b="0" i="0" u="none" strike="noStrike" cap="none" spc="0" normalizeH="0" dirty="0">
                <a:ln>
                  <a:noFill/>
                </a:ln>
                <a:solidFill>
                  <a:srgbClr val="000000"/>
                </a:solidFill>
                <a:effectLst/>
                <a:uFillTx/>
                <a:latin typeface="Roboto Slab" pitchFamily="2" charset="0"/>
                <a:ea typeface="Roboto Slab" pitchFamily="2" charset="0"/>
                <a:sym typeface="Helvetica Neue"/>
              </a:rPr>
              <a:t>de</a:t>
            </a:r>
          </a:p>
          <a:p>
            <a:pPr marL="0" marR="0" indent="0" algn="l" defTabSz="457200" rtl="0" fontAlgn="auto" latinLnBrk="0" hangingPunct="0">
              <a:lnSpc>
                <a:spcPct val="100000"/>
              </a:lnSpc>
              <a:spcBef>
                <a:spcPts val="0"/>
              </a:spcBef>
              <a:spcAft>
                <a:spcPts val="0"/>
              </a:spcAft>
              <a:buClrTx/>
              <a:buSzTx/>
              <a:buFontTx/>
              <a:buNone/>
              <a:tabLst/>
            </a:pPr>
            <a:r>
              <a:rPr lang="en-US" b="0" baseline="0" dirty="0">
                <a:solidFill>
                  <a:srgbClr val="1D7EA3"/>
                </a:solidFill>
                <a:latin typeface="Roboto Slab" pitchFamily="2" charset="0"/>
                <a:ea typeface="Roboto Slab" pitchFamily="2" charset="0"/>
              </a:rPr>
              <a:t>	</a:t>
            </a:r>
            <a:r>
              <a:rPr lang="en-US" sz="4400" b="0" baseline="0" dirty="0">
                <a:solidFill>
                  <a:srgbClr val="1D7EA3"/>
                </a:solidFill>
                <a:latin typeface="Roboto Slab" pitchFamily="2" charset="0"/>
                <a:ea typeface="Roboto Slab" pitchFamily="2" charset="0"/>
              </a:rPr>
              <a:t>7x</a:t>
            </a:r>
            <a:r>
              <a:rPr lang="en-US" b="0" dirty="0">
                <a:latin typeface="Roboto Slab" pitchFamily="2" charset="0"/>
                <a:ea typeface="Roboto Slab" pitchFamily="2" charset="0"/>
              </a:rPr>
              <a:t> 		more likely to be </a:t>
            </a:r>
            <a:r>
              <a:rPr lang="en-US" b="0" i="1" dirty="0">
                <a:latin typeface="Roboto Slab" pitchFamily="2" charset="0"/>
                <a:ea typeface="Roboto Slab" pitchFamily="2" charset="0"/>
              </a:rPr>
              <a:t>alcoholic</a:t>
            </a:r>
          </a:p>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1D7EA3"/>
                </a:solidFill>
                <a:effectLst/>
                <a:uFillTx/>
                <a:latin typeface="Roboto Slab" pitchFamily="2" charset="0"/>
                <a:ea typeface="Roboto Slab" pitchFamily="2" charset="0"/>
                <a:sym typeface="Helvetica Neue"/>
              </a:rPr>
              <a:t>	</a:t>
            </a:r>
            <a:r>
              <a:rPr kumimoji="0" lang="en-US" sz="4400" b="0" i="0" u="none" strike="noStrike" cap="none" spc="0" normalizeH="0" baseline="0" dirty="0">
                <a:ln>
                  <a:noFill/>
                </a:ln>
                <a:solidFill>
                  <a:srgbClr val="1D7EA3"/>
                </a:solidFill>
                <a:effectLst/>
                <a:uFillTx/>
                <a:latin typeface="Roboto Slab" pitchFamily="2" charset="0"/>
                <a:ea typeface="Roboto Slab" pitchFamily="2" charset="0"/>
                <a:sym typeface="Helvetica Neue"/>
              </a:rPr>
              <a:t>10</a:t>
            </a:r>
            <a:r>
              <a:rPr lang="en-US" sz="4400" b="0" dirty="0">
                <a:solidFill>
                  <a:srgbClr val="1D7EA3"/>
                </a:solidFill>
                <a:latin typeface="Roboto Slab" pitchFamily="2" charset="0"/>
                <a:ea typeface="Roboto Slab" pitchFamily="2" charset="0"/>
              </a:rPr>
              <a:t>x</a:t>
            </a:r>
            <a:r>
              <a:rPr lang="en-US" b="0" dirty="0">
                <a:latin typeface="Roboto Slab" pitchFamily="2" charset="0"/>
                <a:ea typeface="Roboto Slab" pitchFamily="2" charset="0"/>
              </a:rPr>
              <a:t> 	more likely to have </a:t>
            </a:r>
            <a:r>
              <a:rPr lang="en-US" b="0" i="1" dirty="0">
                <a:latin typeface="Roboto Slab" pitchFamily="2" charset="0"/>
                <a:ea typeface="Roboto Slab" pitchFamily="2" charset="0"/>
              </a:rPr>
              <a:t>injected street drugs</a:t>
            </a:r>
            <a:endParaRPr kumimoji="0" lang="en-US" sz="3000" b="0" i="1" u="none" strike="noStrike" cap="none" spc="0" normalizeH="0" baseline="0" dirty="0">
              <a:ln>
                <a:noFill/>
              </a:ln>
              <a:solidFill>
                <a:srgbClr val="000000"/>
              </a:solidFill>
              <a:effectLst/>
              <a:uFillTx/>
              <a:latin typeface="Roboto Slab" pitchFamily="2" charset="0"/>
              <a:ea typeface="Roboto Slab" pitchFamily="2" charset="0"/>
              <a:sym typeface="Helvetica Neue"/>
            </a:endParaRPr>
          </a:p>
        </p:txBody>
      </p:sp>
    </p:spTree>
    <p:extLst>
      <p:ext uri="{BB962C8B-B14F-4D97-AF65-F5344CB8AC3E}">
        <p14:creationId xmlns:p14="http://schemas.microsoft.com/office/powerpoint/2010/main" val="29279985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762921" y="-1600200"/>
            <a:ext cx="12801679" cy="14914761"/>
            <a:chOff x="7086521" y="-1600200"/>
            <a:chExt cx="12801679" cy="14914761"/>
          </a:xfrm>
        </p:grpSpPr>
        <p:grpSp>
          <p:nvGrpSpPr>
            <p:cNvPr id="2" name="Group 1"/>
            <p:cNvGrpSpPr/>
            <p:nvPr/>
          </p:nvGrpSpPr>
          <p:grpSpPr>
            <a:xfrm>
              <a:off x="8229600" y="-1600200"/>
              <a:ext cx="10668000" cy="13792200"/>
              <a:chOff x="7772400" y="609600"/>
              <a:chExt cx="12496800" cy="11438466"/>
            </a:xfrm>
          </p:grpSpPr>
          <p:sp>
            <p:nvSpPr>
              <p:cNvPr id="3" name="Rectangle 2"/>
              <p:cNvSpPr/>
              <p:nvPr/>
            </p:nvSpPr>
            <p:spPr>
              <a:xfrm>
                <a:off x="7772400" y="609600"/>
                <a:ext cx="12496800" cy="11438466"/>
              </a:xfrm>
              <a:prstGeom prst="rect">
                <a:avLst/>
              </a:prstGeom>
              <a:ln w="9525" cap="flat" cmpd="sng" algn="ctr">
                <a:noFill/>
                <a:prstDash val="solid"/>
                <a:round/>
                <a:headEnd type="none" w="med" len="med"/>
                <a:tailEnd type="none" w="med" len="med"/>
              </a:ln>
            </p:spPr>
          </p:sp>
          <p:sp>
            <p:nvSpPr>
              <p:cNvPr id="5" name="Freeform 4"/>
              <p:cNvSpPr/>
              <p:nvPr/>
            </p:nvSpPr>
            <p:spPr>
              <a:xfrm>
                <a:off x="12235542" y="2243666"/>
                <a:ext cx="3570514" cy="1634066"/>
              </a:xfrm>
              <a:custGeom>
                <a:avLst/>
                <a:gdLst>
                  <a:gd name="connsiteX0" fmla="*/ 0 w 3570514"/>
                  <a:gd name="connsiteY0" fmla="*/ 1634066 h 1634066"/>
                  <a:gd name="connsiteX1" fmla="*/ 892625 w 3570514"/>
                  <a:gd name="connsiteY1" fmla="*/ 0 h 1634066"/>
                  <a:gd name="connsiteX2" fmla="*/ 2677889 w 3570514"/>
                  <a:gd name="connsiteY2" fmla="*/ 0 h 1634066"/>
                  <a:gd name="connsiteX3" fmla="*/ 3570514 w 3570514"/>
                  <a:gd name="connsiteY3" fmla="*/ 1634066 h 1634066"/>
                  <a:gd name="connsiteX4" fmla="*/ 0 w 3570514"/>
                  <a:gd name="connsiteY4" fmla="*/ 1634066 h 163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514" h="1634066">
                    <a:moveTo>
                      <a:pt x="0" y="1634066"/>
                    </a:moveTo>
                    <a:lnTo>
                      <a:pt x="892625" y="0"/>
                    </a:lnTo>
                    <a:lnTo>
                      <a:pt x="2677889" y="0"/>
                    </a:lnTo>
                    <a:lnTo>
                      <a:pt x="3570514" y="1634066"/>
                    </a:lnTo>
                    <a:lnTo>
                      <a:pt x="0" y="1634066"/>
                    </a:lnTo>
                    <a:close/>
                  </a:path>
                </a:pathLst>
              </a:custGeom>
              <a:solidFill>
                <a:srgbClr val="2BA6DB">
                  <a:alpha val="40000"/>
                </a:srgbClr>
              </a:solidFill>
              <a:ln w="127000">
                <a:solidFill>
                  <a:schemeClr val="lt1">
                    <a:hueOff val="0"/>
                    <a:satOff val="0"/>
                    <a:lumOff val="0"/>
                  </a:schemeClr>
                </a:solidFill>
              </a:ln>
            </p:spPr>
            <p:style>
              <a:lnRef idx="3">
                <a:scrgbClr r="0" g="0" b="0"/>
              </a:lnRef>
              <a:fillRef idx="1">
                <a:scrgbClr r="0" g="0" b="0"/>
              </a:fillRef>
              <a:effectRef idx="1">
                <a:schemeClr val="accent5">
                  <a:shade val="80000"/>
                  <a:hueOff val="-29103"/>
                  <a:satOff val="3809"/>
                  <a:lumOff val="3739"/>
                  <a:alphaOff val="0"/>
                </a:schemeClr>
              </a:effectRef>
              <a:fontRef idx="minor">
                <a:schemeClr val="lt1"/>
              </a:fontRef>
            </p:style>
            <p:txBody>
              <a:bodyPr spcFirstLastPara="0" vert="horz" wrap="square" lIns="668020" tIns="43180" rIns="668020" bIns="43180" numCol="1" spcCol="1270" anchor="ctr" anchorCtr="0">
                <a:noAutofit/>
              </a:bodyPr>
              <a:lstStyle/>
              <a:p>
                <a:pPr lvl="0" algn="ctr" defTabSz="1511300">
                  <a:lnSpc>
                    <a:spcPct val="90000"/>
                  </a:lnSpc>
                  <a:spcBef>
                    <a:spcPct val="0"/>
                  </a:spcBef>
                </a:pPr>
                <a:r>
                  <a:rPr lang="en-US" sz="3600" b="1" kern="1200" dirty="0">
                    <a:solidFill>
                      <a:schemeClr val="tx2"/>
                    </a:solidFill>
                  </a:rPr>
                  <a:t>Early</a:t>
                </a:r>
              </a:p>
              <a:p>
                <a:pPr lvl="0" algn="ctr" defTabSz="1511300">
                  <a:lnSpc>
                    <a:spcPct val="90000"/>
                  </a:lnSpc>
                  <a:spcBef>
                    <a:spcPct val="0"/>
                  </a:spcBef>
                </a:pPr>
                <a:r>
                  <a:rPr lang="en-US" sz="3600" b="1" kern="1200" dirty="0">
                    <a:solidFill>
                      <a:schemeClr val="tx2"/>
                    </a:solidFill>
                  </a:rPr>
                  <a:t>Death</a:t>
                </a:r>
              </a:p>
            </p:txBody>
          </p:sp>
          <p:sp>
            <p:nvSpPr>
              <p:cNvPr id="6" name="Freeform 5"/>
              <p:cNvSpPr/>
              <p:nvPr/>
            </p:nvSpPr>
            <p:spPr>
              <a:xfrm>
                <a:off x="11342914" y="3877733"/>
                <a:ext cx="5355771" cy="1634066"/>
              </a:xfrm>
              <a:custGeom>
                <a:avLst/>
                <a:gdLst>
                  <a:gd name="connsiteX0" fmla="*/ 0 w 5355771"/>
                  <a:gd name="connsiteY0" fmla="*/ 1634066 h 1634066"/>
                  <a:gd name="connsiteX1" fmla="*/ 892625 w 5355771"/>
                  <a:gd name="connsiteY1" fmla="*/ 0 h 1634066"/>
                  <a:gd name="connsiteX2" fmla="*/ 4463146 w 5355771"/>
                  <a:gd name="connsiteY2" fmla="*/ 0 h 1634066"/>
                  <a:gd name="connsiteX3" fmla="*/ 5355771 w 5355771"/>
                  <a:gd name="connsiteY3" fmla="*/ 1634066 h 1634066"/>
                  <a:gd name="connsiteX4" fmla="*/ 0 w 5355771"/>
                  <a:gd name="connsiteY4" fmla="*/ 1634066 h 163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771" h="1634066">
                    <a:moveTo>
                      <a:pt x="0" y="1634066"/>
                    </a:moveTo>
                    <a:lnTo>
                      <a:pt x="892625" y="0"/>
                    </a:lnTo>
                    <a:lnTo>
                      <a:pt x="4463146" y="0"/>
                    </a:lnTo>
                    <a:lnTo>
                      <a:pt x="5355771" y="1634066"/>
                    </a:lnTo>
                    <a:lnTo>
                      <a:pt x="0" y="1634066"/>
                    </a:lnTo>
                    <a:close/>
                  </a:path>
                </a:pathLst>
              </a:custGeom>
              <a:solidFill>
                <a:srgbClr val="2BA6DB">
                  <a:alpha val="50000"/>
                </a:srgbClr>
              </a:solidFill>
              <a:ln w="127000">
                <a:solidFill>
                  <a:schemeClr val="lt1">
                    <a:hueOff val="0"/>
                    <a:satOff val="0"/>
                    <a:lumOff val="0"/>
                  </a:schemeClr>
                </a:solidFill>
              </a:ln>
            </p:spPr>
            <p:style>
              <a:lnRef idx="3">
                <a:scrgbClr r="0" g="0" b="0"/>
              </a:lnRef>
              <a:fillRef idx="1">
                <a:scrgbClr r="0" g="0" b="0"/>
              </a:fillRef>
              <a:effectRef idx="1">
                <a:schemeClr val="accent5">
                  <a:shade val="80000"/>
                  <a:hueOff val="-58205"/>
                  <a:satOff val="7617"/>
                  <a:lumOff val="7479"/>
                  <a:alphaOff val="0"/>
                </a:schemeClr>
              </a:effectRef>
              <a:fontRef idx="minor">
                <a:schemeClr val="lt1"/>
              </a:fontRef>
            </p:style>
            <p:txBody>
              <a:bodyPr spcFirstLastPara="0" vert="horz" wrap="square" lIns="457200" tIns="43180" rIns="457200" bIns="43180" numCol="1" spcCol="1270" anchor="ctr" anchorCtr="0">
                <a:noAutofit/>
              </a:bodyPr>
              <a:lstStyle/>
              <a:p>
                <a:pPr lvl="0" algn="ctr" defTabSz="1511300">
                  <a:lnSpc>
                    <a:spcPct val="90000"/>
                  </a:lnSpc>
                  <a:spcBef>
                    <a:spcPct val="0"/>
                  </a:spcBef>
                  <a:spcAft>
                    <a:spcPct val="35000"/>
                  </a:spcAft>
                </a:pPr>
                <a:r>
                  <a:rPr lang="en-US" sz="3600" b="1" kern="1200" dirty="0">
                    <a:solidFill>
                      <a:schemeClr val="tx2"/>
                    </a:solidFill>
                  </a:rPr>
                  <a:t>Disease, Disability, Social Problems</a:t>
                </a:r>
              </a:p>
            </p:txBody>
          </p:sp>
          <p:sp>
            <p:nvSpPr>
              <p:cNvPr id="8" name="Freeform 7"/>
              <p:cNvSpPr/>
              <p:nvPr/>
            </p:nvSpPr>
            <p:spPr>
              <a:xfrm>
                <a:off x="10450285" y="5511799"/>
                <a:ext cx="7141029" cy="1634066"/>
              </a:xfrm>
              <a:custGeom>
                <a:avLst/>
                <a:gdLst>
                  <a:gd name="connsiteX0" fmla="*/ 0 w 7141028"/>
                  <a:gd name="connsiteY0" fmla="*/ 1634066 h 1634066"/>
                  <a:gd name="connsiteX1" fmla="*/ 892625 w 7141028"/>
                  <a:gd name="connsiteY1" fmla="*/ 0 h 1634066"/>
                  <a:gd name="connsiteX2" fmla="*/ 6248403 w 7141028"/>
                  <a:gd name="connsiteY2" fmla="*/ 0 h 1634066"/>
                  <a:gd name="connsiteX3" fmla="*/ 7141028 w 7141028"/>
                  <a:gd name="connsiteY3" fmla="*/ 1634066 h 1634066"/>
                  <a:gd name="connsiteX4" fmla="*/ 0 w 7141028"/>
                  <a:gd name="connsiteY4" fmla="*/ 1634066 h 163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1028" h="1634066">
                    <a:moveTo>
                      <a:pt x="0" y="1634066"/>
                    </a:moveTo>
                    <a:lnTo>
                      <a:pt x="892625" y="0"/>
                    </a:lnTo>
                    <a:lnTo>
                      <a:pt x="6248403" y="0"/>
                    </a:lnTo>
                    <a:lnTo>
                      <a:pt x="7141028" y="1634066"/>
                    </a:lnTo>
                    <a:lnTo>
                      <a:pt x="0" y="1634066"/>
                    </a:lnTo>
                    <a:close/>
                  </a:path>
                </a:pathLst>
              </a:custGeom>
              <a:solidFill>
                <a:srgbClr val="2BA6DB">
                  <a:alpha val="60000"/>
                </a:srgbClr>
              </a:solidFill>
              <a:ln w="127000">
                <a:solidFill>
                  <a:schemeClr val="lt1">
                    <a:hueOff val="0"/>
                    <a:satOff val="0"/>
                    <a:lumOff val="0"/>
                  </a:schemeClr>
                </a:solidFill>
              </a:ln>
            </p:spPr>
            <p:style>
              <a:lnRef idx="3">
                <a:scrgbClr r="0" g="0" b="0"/>
              </a:lnRef>
              <a:fillRef idx="1">
                <a:scrgbClr r="0" g="0" b="0"/>
              </a:fillRef>
              <a:effectRef idx="1">
                <a:schemeClr val="accent5">
                  <a:shade val="80000"/>
                  <a:hueOff val="-87308"/>
                  <a:satOff val="11426"/>
                  <a:lumOff val="11218"/>
                  <a:alphaOff val="0"/>
                </a:schemeClr>
              </a:effectRef>
              <a:fontRef idx="minor">
                <a:schemeClr val="lt1"/>
              </a:fontRef>
            </p:style>
            <p:txBody>
              <a:bodyPr spcFirstLastPara="0" vert="horz" wrap="square" lIns="822960" tIns="43180" rIns="822960" bIns="43180" numCol="1" spcCol="1270" anchor="ctr" anchorCtr="0">
                <a:noAutofit/>
              </a:bodyPr>
              <a:lstStyle/>
              <a:p>
                <a:pPr lvl="0" algn="ctr" defTabSz="1511300">
                  <a:lnSpc>
                    <a:spcPct val="90000"/>
                  </a:lnSpc>
                  <a:spcBef>
                    <a:spcPct val="0"/>
                  </a:spcBef>
                  <a:spcAft>
                    <a:spcPct val="35000"/>
                  </a:spcAft>
                </a:pPr>
                <a:r>
                  <a:rPr lang="en-US" sz="3600" b="1" kern="1200" dirty="0">
                    <a:solidFill>
                      <a:schemeClr val="tx2"/>
                    </a:solidFill>
                  </a:rPr>
                  <a:t>Adoption of Health Risk Behaviors</a:t>
                </a:r>
              </a:p>
            </p:txBody>
          </p:sp>
          <p:sp>
            <p:nvSpPr>
              <p:cNvPr id="11" name="Freeform 10"/>
              <p:cNvSpPr/>
              <p:nvPr/>
            </p:nvSpPr>
            <p:spPr>
              <a:xfrm>
                <a:off x="9557657" y="7145866"/>
                <a:ext cx="8926285" cy="1634066"/>
              </a:xfrm>
              <a:custGeom>
                <a:avLst/>
                <a:gdLst>
                  <a:gd name="connsiteX0" fmla="*/ 0 w 8926285"/>
                  <a:gd name="connsiteY0" fmla="*/ 1634066 h 1634066"/>
                  <a:gd name="connsiteX1" fmla="*/ 892625 w 8926285"/>
                  <a:gd name="connsiteY1" fmla="*/ 0 h 1634066"/>
                  <a:gd name="connsiteX2" fmla="*/ 8033660 w 8926285"/>
                  <a:gd name="connsiteY2" fmla="*/ 0 h 1634066"/>
                  <a:gd name="connsiteX3" fmla="*/ 8926285 w 8926285"/>
                  <a:gd name="connsiteY3" fmla="*/ 1634066 h 1634066"/>
                  <a:gd name="connsiteX4" fmla="*/ 0 w 8926285"/>
                  <a:gd name="connsiteY4" fmla="*/ 1634066 h 163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285" h="1634066">
                    <a:moveTo>
                      <a:pt x="0" y="1634066"/>
                    </a:moveTo>
                    <a:lnTo>
                      <a:pt x="892625" y="0"/>
                    </a:lnTo>
                    <a:lnTo>
                      <a:pt x="8033660" y="0"/>
                    </a:lnTo>
                    <a:lnTo>
                      <a:pt x="8926285" y="1634066"/>
                    </a:lnTo>
                    <a:lnTo>
                      <a:pt x="0" y="1634066"/>
                    </a:lnTo>
                    <a:close/>
                  </a:path>
                </a:pathLst>
              </a:custGeom>
              <a:solidFill>
                <a:srgbClr val="2BA6DB">
                  <a:alpha val="70000"/>
                </a:srgbClr>
              </a:solidFill>
              <a:ln w="127000">
                <a:solidFill>
                  <a:schemeClr val="lt1">
                    <a:hueOff val="0"/>
                    <a:satOff val="0"/>
                    <a:lumOff val="0"/>
                  </a:schemeClr>
                </a:solidFill>
              </a:ln>
            </p:spPr>
            <p:style>
              <a:lnRef idx="3">
                <a:scrgbClr r="0" g="0" b="0"/>
              </a:lnRef>
              <a:fillRef idx="1">
                <a:scrgbClr r="0" g="0" b="0"/>
              </a:fillRef>
              <a:effectRef idx="1">
                <a:schemeClr val="accent5">
                  <a:shade val="80000"/>
                  <a:hueOff val="-116410"/>
                  <a:satOff val="15234"/>
                  <a:lumOff val="14957"/>
                  <a:alphaOff val="0"/>
                </a:schemeClr>
              </a:effectRef>
              <a:fontRef idx="minor">
                <a:schemeClr val="lt1"/>
              </a:fontRef>
            </p:style>
            <p:txBody>
              <a:bodyPr spcFirstLastPara="0" vert="horz" wrap="square" lIns="1371600" tIns="43180" rIns="1371600" bIns="43180" numCol="1" spcCol="1270" anchor="ctr" anchorCtr="0">
                <a:noAutofit/>
              </a:bodyPr>
              <a:lstStyle/>
              <a:p>
                <a:pPr lvl="0" algn="ctr" defTabSz="1511300">
                  <a:lnSpc>
                    <a:spcPct val="90000"/>
                  </a:lnSpc>
                  <a:spcBef>
                    <a:spcPct val="0"/>
                  </a:spcBef>
                  <a:spcAft>
                    <a:spcPct val="35000"/>
                  </a:spcAft>
                </a:pPr>
                <a:r>
                  <a:rPr lang="en-US" sz="3600" b="1" kern="1200" dirty="0">
                    <a:solidFill>
                      <a:schemeClr val="tx2"/>
                    </a:solidFill>
                  </a:rPr>
                  <a:t>Social, Emotional, Cognitive Impairment</a:t>
                </a:r>
              </a:p>
            </p:txBody>
          </p:sp>
          <p:sp>
            <p:nvSpPr>
              <p:cNvPr id="12" name="Freeform 11"/>
              <p:cNvSpPr/>
              <p:nvPr/>
            </p:nvSpPr>
            <p:spPr>
              <a:xfrm>
                <a:off x="8691164" y="8775096"/>
                <a:ext cx="10711542" cy="1634066"/>
              </a:xfrm>
              <a:custGeom>
                <a:avLst/>
                <a:gdLst>
                  <a:gd name="connsiteX0" fmla="*/ 0 w 10711542"/>
                  <a:gd name="connsiteY0" fmla="*/ 1634066 h 1634066"/>
                  <a:gd name="connsiteX1" fmla="*/ 892625 w 10711542"/>
                  <a:gd name="connsiteY1" fmla="*/ 0 h 1634066"/>
                  <a:gd name="connsiteX2" fmla="*/ 9818917 w 10711542"/>
                  <a:gd name="connsiteY2" fmla="*/ 0 h 1634066"/>
                  <a:gd name="connsiteX3" fmla="*/ 10711542 w 10711542"/>
                  <a:gd name="connsiteY3" fmla="*/ 1634066 h 1634066"/>
                  <a:gd name="connsiteX4" fmla="*/ 0 w 10711542"/>
                  <a:gd name="connsiteY4" fmla="*/ 1634066 h 163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542" h="1634066">
                    <a:moveTo>
                      <a:pt x="0" y="1634066"/>
                    </a:moveTo>
                    <a:lnTo>
                      <a:pt x="892625" y="0"/>
                    </a:lnTo>
                    <a:lnTo>
                      <a:pt x="9818917" y="0"/>
                    </a:lnTo>
                    <a:lnTo>
                      <a:pt x="10711542" y="1634066"/>
                    </a:lnTo>
                    <a:lnTo>
                      <a:pt x="0" y="1634066"/>
                    </a:lnTo>
                    <a:close/>
                  </a:path>
                </a:pathLst>
              </a:custGeom>
              <a:solidFill>
                <a:srgbClr val="2BA6DB">
                  <a:alpha val="80000"/>
                </a:srgbClr>
              </a:solidFill>
              <a:ln w="127000">
                <a:solidFill>
                  <a:schemeClr val="lt1">
                    <a:hueOff val="0"/>
                    <a:satOff val="0"/>
                    <a:lumOff val="0"/>
                  </a:schemeClr>
                </a:solidFill>
              </a:ln>
            </p:spPr>
            <p:style>
              <a:lnRef idx="3">
                <a:scrgbClr r="0" g="0" b="0"/>
              </a:lnRef>
              <a:fillRef idx="1">
                <a:scrgbClr r="0" g="0" b="0"/>
              </a:fillRef>
              <a:effectRef idx="1">
                <a:schemeClr val="accent5">
                  <a:shade val="80000"/>
                  <a:hueOff val="-145512"/>
                  <a:satOff val="19043"/>
                  <a:lumOff val="18697"/>
                  <a:alphaOff val="0"/>
                </a:schemeClr>
              </a:effectRef>
              <a:fontRef idx="minor">
                <a:schemeClr val="lt1"/>
              </a:fontRef>
            </p:style>
            <p:txBody>
              <a:bodyPr spcFirstLastPara="0" vert="horz" wrap="square" lIns="1917700" tIns="43180" rIns="1917700" bIns="43180" numCol="1" spcCol="1270" anchor="ctr" anchorCtr="0">
                <a:noAutofit/>
              </a:bodyPr>
              <a:lstStyle/>
              <a:p>
                <a:pPr lvl="0" algn="ctr" defTabSz="1511300">
                  <a:lnSpc>
                    <a:spcPct val="90000"/>
                  </a:lnSpc>
                  <a:spcBef>
                    <a:spcPct val="0"/>
                  </a:spcBef>
                  <a:spcAft>
                    <a:spcPct val="35000"/>
                  </a:spcAft>
                </a:pPr>
                <a:r>
                  <a:rPr lang="en-US" sz="3600" b="1" kern="1200" dirty="0">
                    <a:solidFill>
                      <a:schemeClr val="tx2"/>
                    </a:solidFill>
                  </a:rPr>
                  <a:t>Disrupted Neurodevelopment</a:t>
                </a:r>
              </a:p>
            </p:txBody>
          </p:sp>
          <p:sp>
            <p:nvSpPr>
              <p:cNvPr id="13" name="Freeform 12"/>
              <p:cNvSpPr/>
              <p:nvPr/>
            </p:nvSpPr>
            <p:spPr>
              <a:xfrm>
                <a:off x="7772400" y="10413999"/>
                <a:ext cx="12496799" cy="1634066"/>
              </a:xfrm>
              <a:custGeom>
                <a:avLst/>
                <a:gdLst>
                  <a:gd name="connsiteX0" fmla="*/ 0 w 12496799"/>
                  <a:gd name="connsiteY0" fmla="*/ 1634066 h 1634066"/>
                  <a:gd name="connsiteX1" fmla="*/ 892625 w 12496799"/>
                  <a:gd name="connsiteY1" fmla="*/ 0 h 1634066"/>
                  <a:gd name="connsiteX2" fmla="*/ 11604174 w 12496799"/>
                  <a:gd name="connsiteY2" fmla="*/ 0 h 1634066"/>
                  <a:gd name="connsiteX3" fmla="*/ 12496799 w 12496799"/>
                  <a:gd name="connsiteY3" fmla="*/ 1634066 h 1634066"/>
                  <a:gd name="connsiteX4" fmla="*/ 0 w 12496799"/>
                  <a:gd name="connsiteY4" fmla="*/ 1634066 h 163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799" h="1634066">
                    <a:moveTo>
                      <a:pt x="0" y="1634066"/>
                    </a:moveTo>
                    <a:lnTo>
                      <a:pt x="892625" y="0"/>
                    </a:lnTo>
                    <a:lnTo>
                      <a:pt x="11604174" y="0"/>
                    </a:lnTo>
                    <a:lnTo>
                      <a:pt x="12496799" y="1634066"/>
                    </a:lnTo>
                    <a:lnTo>
                      <a:pt x="0" y="1634066"/>
                    </a:lnTo>
                    <a:close/>
                  </a:path>
                </a:pathLst>
              </a:custGeom>
              <a:solidFill>
                <a:srgbClr val="2BA6DB"/>
              </a:solidFill>
              <a:ln w="127000">
                <a:solidFill>
                  <a:schemeClr val="lt1">
                    <a:hueOff val="0"/>
                    <a:satOff val="0"/>
                    <a:lumOff val="0"/>
                  </a:schemeClr>
                </a:solidFill>
              </a:ln>
            </p:spPr>
            <p:style>
              <a:lnRef idx="3">
                <a:scrgbClr r="0" g="0" b="0"/>
              </a:lnRef>
              <a:fillRef idx="1">
                <a:scrgbClr r="0" g="0" b="0"/>
              </a:fillRef>
              <a:effectRef idx="1">
                <a:schemeClr val="accent5">
                  <a:shade val="80000"/>
                  <a:hueOff val="-174615"/>
                  <a:satOff val="22851"/>
                  <a:lumOff val="22436"/>
                  <a:alphaOff val="0"/>
                </a:schemeClr>
              </a:effectRef>
              <a:fontRef idx="minor">
                <a:schemeClr val="lt1"/>
              </a:fontRef>
            </p:style>
            <p:txBody>
              <a:bodyPr spcFirstLastPara="0" vert="horz" wrap="square" lIns="2230119" tIns="43180" rIns="2230120" bIns="43180" numCol="1" spcCol="1270" anchor="ctr" anchorCtr="0">
                <a:noAutofit/>
              </a:bodyPr>
              <a:lstStyle/>
              <a:p>
                <a:pPr lvl="0" algn="ctr" defTabSz="1511300">
                  <a:lnSpc>
                    <a:spcPct val="90000"/>
                  </a:lnSpc>
                  <a:spcBef>
                    <a:spcPct val="0"/>
                  </a:spcBef>
                  <a:spcAft>
                    <a:spcPct val="35000"/>
                  </a:spcAft>
                </a:pPr>
                <a:r>
                  <a:rPr lang="en-US" sz="3600" b="1" kern="1200" dirty="0">
                    <a:solidFill>
                      <a:schemeClr val="tx2"/>
                    </a:solidFill>
                  </a:rPr>
                  <a:t>Adverse Childhood Experiences</a:t>
                </a:r>
              </a:p>
            </p:txBody>
          </p:sp>
        </p:grpSp>
        <p:sp>
          <p:nvSpPr>
            <p:cNvPr id="9" name="TextBox 8"/>
            <p:cNvSpPr txBox="1"/>
            <p:nvPr/>
          </p:nvSpPr>
          <p:spPr>
            <a:xfrm>
              <a:off x="7239000" y="12288639"/>
              <a:ext cx="126492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1" u="none" strike="noStrike" cap="none" spc="0" normalizeH="0" baseline="0" dirty="0">
                  <a:ln>
                    <a:noFill/>
                  </a:ln>
                  <a:solidFill>
                    <a:schemeClr val="tx2"/>
                  </a:solidFill>
                  <a:effectLst/>
                  <a:uFillTx/>
                  <a:latin typeface="Helvetica Neue"/>
                  <a:ea typeface="Helvetica Neue"/>
                  <a:cs typeface="Helvetica Neue"/>
                  <a:sym typeface="Helvetica Neue"/>
                </a:rPr>
                <a:t>Mechanism</a:t>
              </a:r>
              <a:r>
                <a:rPr kumimoji="0" lang="en-US" sz="3000" b="1" i="1" u="none" strike="noStrike" cap="none" spc="0" normalizeH="0" dirty="0">
                  <a:ln>
                    <a:noFill/>
                  </a:ln>
                  <a:solidFill>
                    <a:schemeClr val="tx2"/>
                  </a:solidFill>
                  <a:effectLst/>
                  <a:uFillTx/>
                  <a:latin typeface="Helvetica Neue"/>
                  <a:ea typeface="Helvetica Neue"/>
                  <a:cs typeface="Helvetica Neue"/>
                  <a:sym typeface="Helvetica Neue"/>
                </a:rPr>
                <a:t> by which Adverse Childhood Experiences Influence Health and Well-being Throughout the Lifespan</a:t>
              </a:r>
              <a:endParaRPr kumimoji="0" lang="en-US" sz="3000" b="1" i="1" u="none" strike="noStrike" cap="none" spc="0" normalizeH="0" baseline="0" dirty="0">
                <a:ln>
                  <a:noFill/>
                </a:ln>
                <a:solidFill>
                  <a:schemeClr val="tx2"/>
                </a:solidFill>
                <a:effectLst/>
                <a:uFillTx/>
                <a:latin typeface="Helvetica Neue"/>
                <a:ea typeface="Helvetica Neue"/>
                <a:cs typeface="Helvetica Neue"/>
                <a:sym typeface="Helvetica Neue"/>
              </a:endParaRPr>
            </a:p>
          </p:txBody>
        </p:sp>
        <p:sp>
          <p:nvSpPr>
            <p:cNvPr id="10" name="Right Arrow 9"/>
            <p:cNvSpPr/>
            <p:nvPr/>
          </p:nvSpPr>
          <p:spPr>
            <a:xfrm rot="16200000">
              <a:off x="2270759" y="6037034"/>
              <a:ext cx="11430000" cy="640080"/>
            </a:xfrm>
            <a:prstGeom prst="rightArrow">
              <a:avLst/>
            </a:prstGeom>
            <a:gradFill flip="none" rotWithShape="1">
              <a:gsLst>
                <a:gs pos="0">
                  <a:schemeClr val="tx2"/>
                </a:gs>
                <a:gs pos="50000">
                  <a:schemeClr val="tx2">
                    <a:tint val="44500"/>
                    <a:satMod val="160000"/>
                  </a:schemeClr>
                </a:gs>
                <a:gs pos="100000">
                  <a:schemeClr val="tx2">
                    <a:tint val="23500"/>
                    <a:satMod val="160000"/>
                  </a:schemeClr>
                </a:gs>
              </a:gsLst>
              <a:lin ang="10800000" scaled="1"/>
              <a:tileRect/>
            </a:gradFill>
            <a:ln w="12700" cap="flat">
              <a:solidFill>
                <a:schemeClr val="tx2">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uFillTx/>
                <a:latin typeface="+mn-lt"/>
                <a:ea typeface="+mn-ea"/>
                <a:cs typeface="+mn-cs"/>
                <a:sym typeface="Helvetica Neue Medium"/>
              </a:endParaRPr>
            </a:p>
          </p:txBody>
        </p:sp>
        <p:sp>
          <p:nvSpPr>
            <p:cNvPr id="14" name="TextBox 13"/>
            <p:cNvSpPr txBox="1"/>
            <p:nvPr/>
          </p:nvSpPr>
          <p:spPr>
            <a:xfrm rot="16200000">
              <a:off x="6248361" y="10744161"/>
              <a:ext cx="236219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u="none" strike="noStrike" cap="none" spc="0" normalizeH="0" baseline="0" dirty="0">
                  <a:ln>
                    <a:noFill/>
                  </a:ln>
                  <a:solidFill>
                    <a:schemeClr val="tx2"/>
                  </a:solidFill>
                  <a:effectLst/>
                  <a:uFillTx/>
                  <a:latin typeface="Helvetica Neue"/>
                  <a:ea typeface="Helvetica Neue"/>
                  <a:cs typeface="Helvetica Neue"/>
                  <a:sym typeface="Helvetica Neue"/>
                </a:rPr>
                <a:t>Conception</a:t>
              </a:r>
              <a:endParaRPr kumimoji="0" lang="en-US" sz="3000" b="1" u="none" strike="noStrike" cap="none" spc="0" normalizeH="0" baseline="0" dirty="0">
                <a:ln>
                  <a:noFill/>
                </a:ln>
                <a:solidFill>
                  <a:schemeClr val="tx2"/>
                </a:solidFill>
                <a:effectLst/>
                <a:uFillTx/>
                <a:latin typeface="Helvetica Neue"/>
                <a:ea typeface="Helvetica Neue"/>
                <a:cs typeface="Helvetica Neue"/>
                <a:sym typeface="Helvetica Neue"/>
              </a:endParaRPr>
            </a:p>
          </p:txBody>
        </p:sp>
        <p:sp>
          <p:nvSpPr>
            <p:cNvPr id="15" name="TextBox 14"/>
            <p:cNvSpPr txBox="1"/>
            <p:nvPr/>
          </p:nvSpPr>
          <p:spPr>
            <a:xfrm rot="16200000">
              <a:off x="6629984" y="1143583"/>
              <a:ext cx="144655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u="none" strike="noStrike" cap="none" spc="0" normalizeH="0" baseline="0" dirty="0">
                  <a:ln>
                    <a:noFill/>
                  </a:ln>
                  <a:solidFill>
                    <a:schemeClr val="tx2"/>
                  </a:solidFill>
                  <a:effectLst/>
                  <a:uFillTx/>
                  <a:latin typeface="Helvetica Neue"/>
                  <a:ea typeface="Helvetica Neue"/>
                  <a:cs typeface="Helvetica Neue"/>
                  <a:sym typeface="Helvetica Neue"/>
                </a:rPr>
                <a:t>Death</a:t>
              </a:r>
              <a:endParaRPr kumimoji="0" lang="en-US" sz="3000" b="1" u="none" strike="noStrike" cap="none" spc="0" normalizeH="0" baseline="0" dirty="0">
                <a:ln>
                  <a:noFill/>
                </a:ln>
                <a:solidFill>
                  <a:schemeClr val="tx2"/>
                </a:solidFill>
                <a:effectLst/>
                <a:uFillTx/>
                <a:latin typeface="Helvetica Neue"/>
                <a:ea typeface="Helvetica Neue"/>
                <a:cs typeface="Helvetica Neue"/>
                <a:sym typeface="Helvetica Neue"/>
              </a:endParaRPr>
            </a:p>
          </p:txBody>
        </p:sp>
      </p:grpSp>
      <p:sp>
        <p:nvSpPr>
          <p:cNvPr id="16" name="Text Placeholder 8"/>
          <p:cNvSpPr txBox="1">
            <a:spLocks/>
          </p:cNvSpPr>
          <p:nvPr/>
        </p:nvSpPr>
        <p:spPr>
          <a:xfrm>
            <a:off x="1689100" y="642073"/>
            <a:ext cx="4711700" cy="123119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endParaRPr lang="en-US" dirty="0"/>
          </a:p>
        </p:txBody>
      </p:sp>
      <p:sp>
        <p:nvSpPr>
          <p:cNvPr id="20" name="Text Placeholder 19"/>
          <p:cNvSpPr>
            <a:spLocks noGrp="1"/>
          </p:cNvSpPr>
          <p:nvPr>
            <p:ph type="body" idx="1"/>
          </p:nvPr>
        </p:nvSpPr>
        <p:spPr>
          <a:xfrm>
            <a:off x="990600" y="3124200"/>
            <a:ext cx="6692900" cy="9922236"/>
          </a:xfrm>
        </p:spPr>
        <p:txBody>
          <a:bodyPr/>
          <a:lstStyle/>
          <a:p>
            <a:r>
              <a:rPr lang="en-US" dirty="0">
                <a:latin typeface="Helvetica Neue Medium"/>
              </a:rPr>
              <a:t>Child adversity has a negative long-term impact on health and wellbeing</a:t>
            </a:r>
          </a:p>
          <a:p>
            <a:r>
              <a:rPr lang="en-US" dirty="0">
                <a:latin typeface="Helvetica Neue"/>
                <a:ea typeface="Helvetica Neue"/>
                <a:cs typeface="Helvetica Neue"/>
                <a:sym typeface="Helvetica Neue"/>
              </a:rPr>
              <a:t>Services, support, and resilience CAN change this life course!</a:t>
            </a:r>
          </a:p>
          <a:p>
            <a:endParaRPr lang="en-US" dirty="0"/>
          </a:p>
        </p:txBody>
      </p:sp>
    </p:spTree>
    <p:extLst>
      <p:ext uri="{BB962C8B-B14F-4D97-AF65-F5344CB8AC3E}">
        <p14:creationId xmlns:p14="http://schemas.microsoft.com/office/powerpoint/2010/main" val="21409190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a:latin typeface="Roboto Slab" pitchFamily="2" charset="0"/>
                <a:ea typeface="Roboto Slab" pitchFamily="2" charset="0"/>
              </a:rPr>
              <a:t>What was NOT measured in the ACE    study…</a:t>
            </a:r>
            <a:endParaRPr lang="en-US" sz="8800" dirty="0">
              <a:latin typeface="Roboto Slab" pitchFamily="2" charset="0"/>
              <a:ea typeface="Roboto Slab" pitchFamily="2" charset="0"/>
            </a:endParaRPr>
          </a:p>
        </p:txBody>
      </p:sp>
      <p:sp>
        <p:nvSpPr>
          <p:cNvPr id="3" name="Text Placeholder 2"/>
          <p:cNvSpPr>
            <a:spLocks noGrp="1"/>
          </p:cNvSpPr>
          <p:nvPr>
            <p:ph type="body" idx="1"/>
          </p:nvPr>
        </p:nvSpPr>
        <p:spPr>
          <a:xfrm>
            <a:off x="1660161" y="4038600"/>
            <a:ext cx="8017239" cy="8763000"/>
          </a:xfrm>
        </p:spPr>
        <p:txBody>
          <a:bodyPr>
            <a:normAutofit/>
          </a:bodyPr>
          <a:lstStyle/>
          <a:p>
            <a:pPr hangingPunct="1">
              <a:spcBef>
                <a:spcPts val="4000"/>
              </a:spcBef>
            </a:pPr>
            <a:r>
              <a:rPr lang="en-US" dirty="0">
                <a:latin typeface="Helvetica Neue Medium"/>
              </a:rPr>
              <a:t>Exposure to community violence</a:t>
            </a:r>
          </a:p>
          <a:p>
            <a:pPr hangingPunct="1">
              <a:spcBef>
                <a:spcPts val="4000"/>
              </a:spcBef>
            </a:pPr>
            <a:r>
              <a:rPr lang="en-US" dirty="0">
                <a:latin typeface="Helvetica Neue Medium"/>
                <a:ea typeface="Helvetica Neue"/>
                <a:cs typeface="Helvetica Neue"/>
                <a:sym typeface="Helvetica Neue"/>
              </a:rPr>
              <a:t>Racism</a:t>
            </a:r>
          </a:p>
          <a:p>
            <a:pPr hangingPunct="1">
              <a:spcBef>
                <a:spcPts val="4000"/>
              </a:spcBef>
            </a:pPr>
            <a:r>
              <a:rPr lang="en-US" dirty="0">
                <a:latin typeface="Helvetica Neue Medium"/>
                <a:ea typeface="Helvetica Neue"/>
                <a:cs typeface="Helvetica Neue"/>
                <a:sym typeface="Helvetica Neue"/>
              </a:rPr>
              <a:t>Discrimination</a:t>
            </a:r>
          </a:p>
          <a:p>
            <a:pPr hangingPunct="1">
              <a:spcBef>
                <a:spcPts val="4000"/>
              </a:spcBef>
            </a:pPr>
            <a:r>
              <a:rPr lang="en-US" dirty="0">
                <a:latin typeface="Helvetica Neue Medium"/>
                <a:ea typeface="Helvetica Neue"/>
                <a:cs typeface="Helvetica Neue"/>
                <a:sym typeface="Helvetica Neue"/>
              </a:rPr>
              <a:t>Living in foster care</a:t>
            </a:r>
          </a:p>
          <a:p>
            <a:pPr hangingPunct="1">
              <a:spcBef>
                <a:spcPts val="4000"/>
              </a:spcBef>
            </a:pPr>
            <a:r>
              <a:rPr lang="en-US" dirty="0">
                <a:latin typeface="Helvetica Neue Medium"/>
                <a:ea typeface="Helvetica Neue"/>
                <a:cs typeface="Helvetica Neue"/>
                <a:sym typeface="Helvetica Neue"/>
              </a:rPr>
              <a:t>Historical trauma</a:t>
            </a:r>
            <a:endParaRPr lang="en-US" dirty="0">
              <a:latin typeface="Helvetica Neue"/>
              <a:ea typeface="Helvetica Neue"/>
              <a:cs typeface="Helvetica Neue"/>
              <a:sym typeface="Helvetica Neue"/>
            </a:endParaRPr>
          </a:p>
          <a:p>
            <a:pPr marL="0" indent="0" hangingPunct="1">
              <a:buNone/>
            </a:pPr>
            <a:r>
              <a:rPr lang="en-US" i="1" dirty="0"/>
              <a:t>Trauma is historical, structural, and political</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2895600"/>
            <a:ext cx="14441259" cy="8610600"/>
          </a:xfrm>
          <a:prstGeom prst="rect">
            <a:avLst/>
          </a:prstGeom>
        </p:spPr>
      </p:pic>
    </p:spTree>
    <p:extLst>
      <p:ext uri="{BB962C8B-B14F-4D97-AF65-F5344CB8AC3E}">
        <p14:creationId xmlns:p14="http://schemas.microsoft.com/office/powerpoint/2010/main" val="11517599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3"/>
          <p:cNvSpPr txBox="1">
            <a:spLocks noGrp="1"/>
          </p:cNvSpPr>
          <p:nvPr>
            <p:ph type="title"/>
          </p:nvPr>
        </p:nvSpPr>
        <p:spPr>
          <a:xfrm>
            <a:off x="4114800" y="838200"/>
            <a:ext cx="21005800" cy="2286000"/>
          </a:xfrm>
          <a:prstGeom prst="rect">
            <a:avLst/>
          </a:prstGeom>
        </p:spPr>
        <p:txBody>
          <a:bodyPr/>
          <a:lstStyle/>
          <a:p>
            <a:r>
              <a:rPr dirty="0"/>
              <a:t>ACEs in Our Community</a:t>
            </a:r>
          </a:p>
        </p:txBody>
      </p:sp>
      <p:graphicFrame>
        <p:nvGraphicFramePr>
          <p:cNvPr id="102" name="Chart 5"/>
          <p:cNvGraphicFramePr/>
          <p:nvPr>
            <p:extLst>
              <p:ext uri="{D42A27DB-BD31-4B8C-83A1-F6EECF244321}">
                <p14:modId xmlns:p14="http://schemas.microsoft.com/office/powerpoint/2010/main" val="1807440909"/>
              </p:ext>
            </p:extLst>
          </p:nvPr>
        </p:nvGraphicFramePr>
        <p:xfrm>
          <a:off x="2213254" y="3987800"/>
          <a:ext cx="18665546" cy="889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87555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7010400"/>
            <a:ext cx="21005800" cy="2286000"/>
          </a:xfrm>
        </p:spPr>
        <p:txBody>
          <a:bodyPr>
            <a:normAutofit/>
          </a:bodyPr>
          <a:lstStyle/>
          <a:p>
            <a:r>
              <a:rPr lang="en-US" dirty="0"/>
              <a:t>The Science of ACEs</a:t>
            </a:r>
          </a:p>
        </p:txBody>
      </p:sp>
      <p:sp>
        <p:nvSpPr>
          <p:cNvPr id="5" name="Content Placeholder 4"/>
          <p:cNvSpPr>
            <a:spLocks noGrp="1"/>
          </p:cNvSpPr>
          <p:nvPr>
            <p:ph type="body" idx="1"/>
          </p:nvPr>
        </p:nvSpPr>
        <p:spPr/>
        <p:txBody>
          <a:bodyPr>
            <a:normAutofit/>
          </a:bodyPr>
          <a:lstStyle/>
          <a:p>
            <a:pPr lvl="2">
              <a:spcBef>
                <a:spcPts val="0"/>
              </a:spcBef>
            </a:pPr>
            <a:endParaRPr lang="en-US" sz="4400" dirty="0"/>
          </a:p>
          <a:p>
            <a:pPr lvl="1">
              <a:spcBef>
                <a:spcPts val="1000"/>
              </a:spcBef>
            </a:pPr>
            <a:endParaRPr lang="en-US" sz="4400" dirty="0"/>
          </a:p>
          <a:p>
            <a:pPr lvl="2"/>
            <a:endParaRPr lang="en-US" dirty="0"/>
          </a:p>
        </p:txBody>
      </p:sp>
    </p:spTree>
    <p:extLst>
      <p:ext uri="{BB962C8B-B14F-4D97-AF65-F5344CB8AC3E}">
        <p14:creationId xmlns:p14="http://schemas.microsoft.com/office/powerpoint/2010/main" val="15262283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Early Connections</a:t>
            </a:r>
          </a:p>
        </p:txBody>
      </p:sp>
      <p:pic>
        <p:nvPicPr>
          <p:cNvPr id="4" name="Content Placeholder 3" descr="http://www.bernardvanleer.org/images/Mission/synopses%200%20-%206%20months.png">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35282" y="3124200"/>
            <a:ext cx="16333518" cy="8046720"/>
          </a:xfrm>
          <a:prstGeom prst="rect">
            <a:avLst/>
          </a:prstGeom>
          <a:noFill/>
          <a:ln>
            <a:noFill/>
          </a:ln>
        </p:spPr>
      </p:pic>
      <p:sp>
        <p:nvSpPr>
          <p:cNvPr id="2" name="TextBox 1"/>
          <p:cNvSpPr txBox="1"/>
          <p:nvPr/>
        </p:nvSpPr>
        <p:spPr>
          <a:xfrm>
            <a:off x="17297400" y="9776271"/>
            <a:ext cx="55626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hlinkClick r:id="rId5"/>
              </a:rPr>
              <a:t>Baby &amp; Parent Video</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30800" y="4114800"/>
            <a:ext cx="5283200" cy="5207000"/>
          </a:xfrm>
          <a:prstGeom prst="rect">
            <a:avLst/>
          </a:prstGeom>
        </p:spPr>
      </p:pic>
    </p:spTree>
    <p:extLst>
      <p:ext uri="{BB962C8B-B14F-4D97-AF65-F5344CB8AC3E}">
        <p14:creationId xmlns:p14="http://schemas.microsoft.com/office/powerpoint/2010/main" val="138234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Pruning</a:t>
            </a:r>
          </a:p>
        </p:txBody>
      </p:sp>
      <p:sp>
        <p:nvSpPr>
          <p:cNvPr id="5" name="TextBox 4"/>
          <p:cNvSpPr txBox="1"/>
          <p:nvPr/>
        </p:nvSpPr>
        <p:spPr>
          <a:xfrm>
            <a:off x="2289748" y="12649200"/>
            <a:ext cx="57150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hlinkClick r:id="rId3"/>
              </a:rPr>
              <a:t>Pruning Video</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420" y="2667000"/>
            <a:ext cx="15599160" cy="9316018"/>
          </a:xfrm>
          <a:prstGeom prst="rect">
            <a:avLst/>
          </a:prstGeom>
        </p:spPr>
      </p:pic>
    </p:spTree>
    <p:extLst>
      <p:ext uri="{BB962C8B-B14F-4D97-AF65-F5344CB8AC3E}">
        <p14:creationId xmlns:p14="http://schemas.microsoft.com/office/powerpoint/2010/main" val="209482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24600" y="838200"/>
            <a:ext cx="11734800" cy="2286000"/>
          </a:xfrm>
          <a:prstGeom prst="flowChartAlternateProcess">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a:lstStyle>
          <a:p>
            <a:pPr hangingPunct="1"/>
            <a:r>
              <a:rPr lang="en-US" sz="8800" dirty="0"/>
              <a:t>Childhood Stress</a:t>
            </a:r>
          </a:p>
        </p:txBody>
      </p:sp>
      <p:sp>
        <p:nvSpPr>
          <p:cNvPr id="7" name="Arc 6"/>
          <p:cNvSpPr/>
          <p:nvPr/>
        </p:nvSpPr>
        <p:spPr>
          <a:xfrm>
            <a:off x="15849600" y="2438400"/>
            <a:ext cx="4191000" cy="3962400"/>
          </a:xfrm>
          <a:prstGeom prst="arc">
            <a:avLst/>
          </a:prstGeom>
          <a:noFill/>
          <a:ln w="381000" cap="flat">
            <a:solidFill>
              <a:srgbClr val="2BA6DB"/>
            </a:solidFill>
            <a:prstDash val="solid"/>
            <a:miter lim="400000"/>
            <a:tailEnd type="stealth"/>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8" name="Arc 7"/>
          <p:cNvSpPr/>
          <p:nvPr/>
        </p:nvSpPr>
        <p:spPr>
          <a:xfrm rot="5400000">
            <a:off x="15887700" y="7353300"/>
            <a:ext cx="4191000" cy="3962400"/>
          </a:xfrm>
          <a:prstGeom prst="arc">
            <a:avLst/>
          </a:prstGeom>
          <a:noFill/>
          <a:ln w="381000" cap="flat">
            <a:solidFill>
              <a:srgbClr val="2BA6DB"/>
            </a:solidFill>
            <a:prstDash val="solid"/>
            <a:miter lim="400000"/>
            <a:tailEnd type="stealth"/>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9" name="Title 1"/>
          <p:cNvSpPr txBox="1">
            <a:spLocks/>
          </p:cNvSpPr>
          <p:nvPr/>
        </p:nvSpPr>
        <p:spPr>
          <a:xfrm>
            <a:off x="6355830" y="10439400"/>
            <a:ext cx="11734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a:lstStyle>
          <a:p>
            <a:pPr lvl="0"/>
            <a:r>
              <a:rPr lang="en-US" sz="8800" b="1" dirty="0">
                <a:solidFill>
                  <a:schemeClr val="tx1"/>
                </a:solidFill>
                <a:latin typeface="Roboto Slab Bold" pitchFamily="2" charset="0"/>
                <a:ea typeface="Roboto Slab Bold" pitchFamily="2" charset="0"/>
                <a:sym typeface="Helvetica Neue"/>
              </a:rPr>
              <a:t>Changes in brain architecture</a:t>
            </a:r>
            <a:endParaRPr lang="en-US" sz="8800" dirty="0">
              <a:solidFill>
                <a:schemeClr val="tx1"/>
              </a:solidFill>
            </a:endParaRPr>
          </a:p>
        </p:txBody>
      </p:sp>
      <p:sp>
        <p:nvSpPr>
          <p:cNvPr id="11" name="Title 1"/>
          <p:cNvSpPr txBox="1">
            <a:spLocks/>
          </p:cNvSpPr>
          <p:nvPr/>
        </p:nvSpPr>
        <p:spPr>
          <a:xfrm>
            <a:off x="152400" y="5562600"/>
            <a:ext cx="1024128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a:lstStyle>
          <a:p>
            <a:pPr marL="857250" lvl="0" indent="-857250">
              <a:buFont typeface="Arial" panose="020B0604020202020204" pitchFamily="34" charset="0"/>
              <a:buChar char="•"/>
            </a:pPr>
            <a:r>
              <a:rPr lang="en-US" sz="6000" b="1" dirty="0">
                <a:solidFill>
                  <a:schemeClr val="tx1"/>
                </a:solidFill>
                <a:latin typeface="Roboto Slab Bold" pitchFamily="2" charset="0"/>
                <a:ea typeface="Roboto Slab Bold" pitchFamily="2" charset="0"/>
                <a:sym typeface="Helvetica Neue"/>
              </a:rPr>
              <a:t>Hyper-responsive stress response</a:t>
            </a:r>
          </a:p>
          <a:p>
            <a:pPr marL="857250" lvl="0" indent="-857250">
              <a:spcBef>
                <a:spcPts val="1200"/>
              </a:spcBef>
              <a:buFont typeface="Arial" panose="020B0604020202020204" pitchFamily="34" charset="0"/>
              <a:buChar char="•"/>
            </a:pPr>
            <a:r>
              <a:rPr lang="en-US" sz="6000" b="1" dirty="0">
                <a:solidFill>
                  <a:schemeClr val="tx1"/>
                </a:solidFill>
                <a:latin typeface="Roboto Slab Bold" pitchFamily="2" charset="0"/>
                <a:ea typeface="Roboto Slab Bold" pitchFamily="2" charset="0"/>
                <a:sym typeface="Helvetica Neue"/>
              </a:rPr>
              <a:t>Decreased calm/coping</a:t>
            </a:r>
            <a:endParaRPr lang="en-US" sz="6000" dirty="0">
              <a:solidFill>
                <a:schemeClr val="tx1"/>
              </a:solidFill>
            </a:endParaRPr>
          </a:p>
        </p:txBody>
      </p:sp>
      <p:sp>
        <p:nvSpPr>
          <p:cNvPr id="12" name="Arc 11"/>
          <p:cNvSpPr/>
          <p:nvPr/>
        </p:nvSpPr>
        <p:spPr>
          <a:xfrm rot="10800000">
            <a:off x="4114801" y="7422630"/>
            <a:ext cx="4191000" cy="3962400"/>
          </a:xfrm>
          <a:prstGeom prst="arc">
            <a:avLst/>
          </a:prstGeom>
          <a:noFill/>
          <a:ln w="381000" cap="flat">
            <a:solidFill>
              <a:srgbClr val="2BA6DB"/>
            </a:solidFill>
            <a:prstDash val="solid"/>
            <a:miter lim="400000"/>
            <a:tailEnd type="stealth"/>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3" name="Arc 12"/>
          <p:cNvSpPr/>
          <p:nvPr/>
        </p:nvSpPr>
        <p:spPr>
          <a:xfrm rot="16200000">
            <a:off x="3924300" y="2532808"/>
            <a:ext cx="4191000" cy="3962400"/>
          </a:xfrm>
          <a:prstGeom prst="arc">
            <a:avLst/>
          </a:prstGeom>
          <a:noFill/>
          <a:ln w="381000" cap="flat">
            <a:solidFill>
              <a:srgbClr val="2BA6DB"/>
            </a:solidFill>
            <a:prstDash val="solid"/>
            <a:miter lim="400000"/>
            <a:tailEnd type="stealth"/>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0" name="Title 1"/>
          <p:cNvSpPr txBox="1">
            <a:spLocks/>
          </p:cNvSpPr>
          <p:nvPr/>
        </p:nvSpPr>
        <p:spPr>
          <a:xfrm>
            <a:off x="13868400" y="5562600"/>
            <a:ext cx="102870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a:lstStyle>
          <a:p>
            <a:pPr marL="857250" lvl="0" indent="-857250">
              <a:buFont typeface="Arial" panose="020B0604020202020204" pitchFamily="34" charset="0"/>
              <a:buChar char="•"/>
            </a:pPr>
            <a:r>
              <a:rPr lang="en-US" sz="6000" b="1" dirty="0">
                <a:solidFill>
                  <a:schemeClr val="tx1"/>
                </a:solidFill>
                <a:latin typeface="Roboto Slab Bold" pitchFamily="2" charset="0"/>
                <a:ea typeface="Roboto Slab Bold" pitchFamily="2" charset="0"/>
                <a:sym typeface="Helvetica Neue"/>
              </a:rPr>
              <a:t>Chronic “fight or flight”</a:t>
            </a:r>
          </a:p>
          <a:p>
            <a:pPr marL="857250" lvl="0" indent="-857250">
              <a:spcBef>
                <a:spcPts val="1200"/>
              </a:spcBef>
              <a:buFont typeface="Arial" panose="020B0604020202020204" pitchFamily="34" charset="0"/>
              <a:buChar char="•"/>
            </a:pPr>
            <a:r>
              <a:rPr lang="en-US" sz="6000" b="1" dirty="0">
                <a:solidFill>
                  <a:schemeClr val="tx1"/>
                </a:solidFill>
                <a:latin typeface="Roboto Slab Bold" pitchFamily="2" charset="0"/>
                <a:ea typeface="Roboto Slab Bold" pitchFamily="2" charset="0"/>
                <a:sym typeface="Helvetica Neue"/>
              </a:rPr>
              <a:t>Increased cortisol/norepinephrine</a:t>
            </a:r>
            <a:endParaRPr lang="en-US" sz="6000" dirty="0">
              <a:solidFill>
                <a:schemeClr val="tx1"/>
              </a:solidFill>
            </a:endParaRPr>
          </a:p>
        </p:txBody>
      </p:sp>
      <p:pic>
        <p:nvPicPr>
          <p:cNvPr id="2" name="Picture 1"/>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12348" b="12348"/>
          <a:stretch/>
        </p:blipFill>
        <p:spPr>
          <a:xfrm>
            <a:off x="8337030" y="2011680"/>
            <a:ext cx="7772400" cy="7772400"/>
          </a:xfrm>
          <a:prstGeom prst="rect">
            <a:avLst/>
          </a:prstGeom>
        </p:spPr>
      </p:pic>
    </p:spTree>
    <p:extLst>
      <p:ext uri="{BB962C8B-B14F-4D97-AF65-F5344CB8AC3E}">
        <p14:creationId xmlns:p14="http://schemas.microsoft.com/office/powerpoint/2010/main" val="18183518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a:spcBef>
                <a:spcPts val="0"/>
              </a:spcBef>
            </a:pPr>
            <a:endParaRPr lang="en-US" dirty="0">
              <a:solidFill>
                <a:srgbClr val="DD4B39"/>
              </a:solidFill>
            </a:endParaRPr>
          </a:p>
          <a:p>
            <a:endParaRPr lang="en-US" dirty="0"/>
          </a:p>
        </p:txBody>
      </p:sp>
      <p:sp>
        <p:nvSpPr>
          <p:cNvPr id="3" name="Title 2"/>
          <p:cNvSpPr>
            <a:spLocks noGrp="1"/>
          </p:cNvSpPr>
          <p:nvPr>
            <p:ph type="title"/>
          </p:nvPr>
        </p:nvSpPr>
        <p:spPr/>
        <p:txBody>
          <a:bodyPr/>
          <a:lstStyle/>
          <a:p>
            <a:r>
              <a:rPr lang="en-US" dirty="0"/>
              <a:t>Changing Course</a:t>
            </a:r>
          </a:p>
        </p:txBody>
      </p:sp>
      <p:pic>
        <p:nvPicPr>
          <p:cNvPr id="4" name="Picture 3" descr="http://www.berdusco.com/blog/wp-content/uploads/2011/04/Pathway-in-Trees.jpg"/>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19400"/>
            <a:ext cx="18491200" cy="92202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447800" y="12443271"/>
            <a:ext cx="44958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hlinkClick r:id="rId4"/>
              </a:rPr>
              <a:t>Neuro</a:t>
            </a:r>
            <a:r>
              <a:rPr lang="en-US" dirty="0">
                <a:hlinkClick r:id="rId4"/>
              </a:rPr>
              <a:t>plasticity V</a:t>
            </a: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hlinkClick r:id="rId4"/>
              </a:rPr>
              <a:t>ideo</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40856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t>HOUSEKEEPING</a:t>
            </a:r>
            <a:endParaRPr lang="en-US" sz="8800" cap="small" dirty="0"/>
          </a:p>
        </p:txBody>
      </p:sp>
      <p:sp>
        <p:nvSpPr>
          <p:cNvPr id="3" name="Text Placeholder 2"/>
          <p:cNvSpPr>
            <a:spLocks noGrp="1"/>
          </p:cNvSpPr>
          <p:nvPr>
            <p:ph type="body" idx="1"/>
          </p:nvPr>
        </p:nvSpPr>
        <p:spPr>
          <a:xfrm>
            <a:off x="1447800" y="4410075"/>
            <a:ext cx="21005800" cy="10896600"/>
          </a:xfrm>
        </p:spPr>
        <p:txBody>
          <a:bodyPr>
            <a:normAutofit/>
          </a:bodyPr>
          <a:lstStyle/>
          <a:p>
            <a:pPr>
              <a:spcBef>
                <a:spcPts val="0"/>
              </a:spcBef>
            </a:pPr>
            <a:r>
              <a:rPr lang="en-US" u="sng" dirty="0"/>
              <a:t>Handouts</a:t>
            </a:r>
            <a:r>
              <a:rPr lang="en-US" dirty="0"/>
              <a:t> are available in google drive (link provided) </a:t>
            </a:r>
            <a:br>
              <a:rPr lang="en-US" dirty="0"/>
            </a:br>
            <a:endParaRPr lang="en-US" dirty="0"/>
          </a:p>
          <a:p>
            <a:pPr>
              <a:spcBef>
                <a:spcPts val="0"/>
              </a:spcBef>
            </a:pPr>
            <a:r>
              <a:rPr lang="en-US" dirty="0"/>
              <a:t>“</a:t>
            </a:r>
            <a:r>
              <a:rPr lang="en-US" u="sng" dirty="0"/>
              <a:t>Strategies to Build Resilience</a:t>
            </a:r>
            <a:r>
              <a:rPr lang="en-US" dirty="0"/>
              <a:t>” worksheet – have available</a:t>
            </a:r>
            <a:br>
              <a:rPr lang="en-US" dirty="0"/>
            </a:br>
            <a:endParaRPr lang="en-US" dirty="0"/>
          </a:p>
          <a:p>
            <a:pPr>
              <a:spcBef>
                <a:spcPts val="0"/>
              </a:spcBef>
            </a:pPr>
            <a:r>
              <a:rPr lang="en-US" dirty="0"/>
              <a:t>Please participate with your </a:t>
            </a:r>
            <a:r>
              <a:rPr lang="en-US" u="sng" dirty="0"/>
              <a:t>camera on</a:t>
            </a:r>
            <a:br>
              <a:rPr lang="en-US" u="sng" dirty="0"/>
            </a:br>
            <a:endParaRPr lang="en-US" u="sng" dirty="0"/>
          </a:p>
          <a:p>
            <a:pPr>
              <a:spcBef>
                <a:spcPts val="0"/>
              </a:spcBef>
            </a:pPr>
            <a:r>
              <a:rPr lang="en-US" dirty="0"/>
              <a:t>Workshop is </a:t>
            </a:r>
            <a:r>
              <a:rPr lang="en-US" u="sng" dirty="0"/>
              <a:t>not recorded</a:t>
            </a:r>
            <a:br>
              <a:rPr lang="en-US" u="sng" dirty="0"/>
            </a:br>
            <a:endParaRPr lang="en-US" u="sng" dirty="0"/>
          </a:p>
          <a:p>
            <a:pPr marL="0" indent="0">
              <a:spcBef>
                <a:spcPts val="0"/>
              </a:spcBef>
              <a:buNone/>
            </a:pPr>
            <a:br>
              <a:rPr lang="en-US" dirty="0"/>
            </a:br>
            <a:endParaRPr lang="en-US" dirty="0"/>
          </a:p>
        </p:txBody>
      </p:sp>
      <p:pic>
        <p:nvPicPr>
          <p:cNvPr id="5" name="Picture 4">
            <a:extLst>
              <a:ext uri="{FF2B5EF4-FFF2-40B4-BE49-F238E27FC236}">
                <a16:creationId xmlns:a16="http://schemas.microsoft.com/office/drawing/2014/main" id="{05AEC6FC-C4ED-4E8A-9C13-E04221ED1604}"/>
              </a:ext>
            </a:extLst>
          </p:cNvPr>
          <p:cNvPicPr>
            <a:picLocks noChangeAspect="1"/>
          </p:cNvPicPr>
          <p:nvPr/>
        </p:nvPicPr>
        <p:blipFill>
          <a:blip r:embed="rId3"/>
          <a:stretch>
            <a:fillRect/>
          </a:stretch>
        </p:blipFill>
        <p:spPr>
          <a:xfrm>
            <a:off x="19202400" y="3810000"/>
            <a:ext cx="4248150" cy="5514975"/>
          </a:xfrm>
          <a:prstGeom prst="rect">
            <a:avLst/>
          </a:prstGeom>
        </p:spPr>
      </p:pic>
    </p:spTree>
    <p:extLst>
      <p:ext uri="{BB962C8B-B14F-4D97-AF65-F5344CB8AC3E}">
        <p14:creationId xmlns:p14="http://schemas.microsoft.com/office/powerpoint/2010/main" val="105345379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22098000" cy="2286000"/>
          </a:xfrm>
        </p:spPr>
        <p:txBody>
          <a:bodyPr>
            <a:normAutofit/>
          </a:bodyPr>
          <a:lstStyle/>
          <a:p>
            <a:pPr algn="ctr"/>
            <a:r>
              <a:rPr lang="en-US" dirty="0"/>
              <a:t>ACEs in Our Work</a:t>
            </a:r>
          </a:p>
        </p:txBody>
      </p:sp>
      <p:sp>
        <p:nvSpPr>
          <p:cNvPr id="3" name="Content Placeholder 2"/>
          <p:cNvSpPr>
            <a:spLocks noGrp="1"/>
          </p:cNvSpPr>
          <p:nvPr>
            <p:ph type="body" idx="1"/>
          </p:nvPr>
        </p:nvSpPr>
        <p:spPr>
          <a:xfrm>
            <a:off x="1689100" y="3657600"/>
            <a:ext cx="12179300" cy="9296400"/>
          </a:xfrm>
        </p:spPr>
        <p:txBody>
          <a:bodyPr/>
          <a:lstStyle/>
          <a:p>
            <a:pPr>
              <a:buClrTx/>
            </a:pPr>
            <a:r>
              <a:rPr lang="en-US" sz="5400" dirty="0"/>
              <a:t>What are some markers you have seen that potentially identify kids with high ACEs?</a:t>
            </a:r>
          </a:p>
          <a:p>
            <a:pPr>
              <a:buClrTx/>
            </a:pPr>
            <a:r>
              <a:rPr lang="en-US" sz="5400" dirty="0"/>
              <a:t>What have you done to help kids with ACEs? </a:t>
            </a:r>
          </a:p>
          <a:p>
            <a:pPr>
              <a:buClrTx/>
            </a:pPr>
            <a:r>
              <a:rPr lang="en-US" sz="5400" dirty="0"/>
              <a:t>What do you wish you would have done differently? </a:t>
            </a:r>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0800" y="3886200"/>
            <a:ext cx="9694070" cy="64627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bliqueTopLef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984030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1371600"/>
            <a:ext cx="21005800" cy="2286000"/>
          </a:xfrm>
        </p:spPr>
        <p:txBody>
          <a:bodyPr>
            <a:normAutofit/>
          </a:bodyPr>
          <a:lstStyle/>
          <a:p>
            <a:pPr algn="ctr"/>
            <a:r>
              <a:rPr lang="en-US" cap="small" dirty="0"/>
              <a:t>Part 2: resilience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114800"/>
            <a:ext cx="10591800" cy="757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2411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 is…	</a:t>
            </a:r>
          </a:p>
        </p:txBody>
      </p:sp>
      <p:sp>
        <p:nvSpPr>
          <p:cNvPr id="3" name="Text Placeholder 2"/>
          <p:cNvSpPr>
            <a:spLocks noGrp="1"/>
          </p:cNvSpPr>
          <p:nvPr>
            <p:ph type="body" idx="1"/>
          </p:nvPr>
        </p:nvSpPr>
        <p:spPr>
          <a:xfrm>
            <a:off x="1689100" y="3657600"/>
            <a:ext cx="12103100" cy="9296400"/>
          </a:xfrm>
        </p:spPr>
        <p:txBody>
          <a:bodyPr/>
          <a:lstStyle/>
          <a:p>
            <a:pPr>
              <a:spcBef>
                <a:spcPts val="3000"/>
              </a:spcBef>
            </a:pPr>
            <a:r>
              <a:rPr lang="en-US" sz="5400" kern="1200" dirty="0">
                <a:solidFill>
                  <a:schemeClr val="tx1"/>
                </a:solidFill>
                <a:ea typeface="Roboto Slab Bold" pitchFamily="2" charset="0"/>
                <a:cs typeface="Helvetica Neue"/>
                <a:sym typeface="Helvetica Neue"/>
              </a:rPr>
              <a:t>The ability to bounce back from adversity </a:t>
            </a:r>
          </a:p>
          <a:p>
            <a:pPr>
              <a:spcBef>
                <a:spcPts val="3000"/>
              </a:spcBef>
            </a:pPr>
            <a:endParaRPr lang="en-US" sz="5400" kern="1200" dirty="0">
              <a:solidFill>
                <a:schemeClr val="tx1"/>
              </a:solidFill>
              <a:ea typeface="Roboto Slab Bold" pitchFamily="2" charset="0"/>
              <a:cs typeface="Helvetica Neue"/>
              <a:sym typeface="Helvetica Neue"/>
            </a:endParaRPr>
          </a:p>
          <a:p>
            <a:pPr>
              <a:spcBef>
                <a:spcPts val="3000"/>
              </a:spcBef>
            </a:pPr>
            <a:r>
              <a:rPr lang="en-US" sz="5400" kern="1200" dirty="0">
                <a:solidFill>
                  <a:schemeClr val="tx1"/>
                </a:solidFill>
                <a:ea typeface="Roboto Slab Bold" pitchFamily="2" charset="0"/>
                <a:cs typeface="Helvetica Neue"/>
                <a:sym typeface="Helvetica Neue"/>
              </a:rPr>
              <a:t>The process of managing stress and functioning well even when faced with challenges, adversity and trauma  </a:t>
            </a:r>
          </a:p>
          <a:p>
            <a:pPr rtl="0"/>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947" t="22498" r="16428" b="22502"/>
          <a:stretch/>
        </p:blipFill>
        <p:spPr>
          <a:xfrm>
            <a:off x="14935200" y="7772400"/>
            <a:ext cx="4267200" cy="26822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604" y="4648200"/>
            <a:ext cx="4119578" cy="2633272"/>
          </a:xfrm>
          <a:prstGeom prst="rect">
            <a:avLst/>
          </a:prstGeom>
        </p:spPr>
      </p:pic>
      <p:sp>
        <p:nvSpPr>
          <p:cNvPr id="6" name="Rectangle 5"/>
          <p:cNvSpPr/>
          <p:nvPr/>
        </p:nvSpPr>
        <p:spPr>
          <a:xfrm>
            <a:off x="1534136" y="11506200"/>
            <a:ext cx="19177045" cy="1323439"/>
          </a:xfrm>
          <a:prstGeom prst="rect">
            <a:avLst/>
          </a:prstGeom>
        </p:spPr>
        <p:txBody>
          <a:bodyPr wrap="none">
            <a:spAutoFit/>
          </a:bodyPr>
          <a:lstStyle/>
          <a:p>
            <a:r>
              <a:rPr lang="en-US" sz="8000" b="0" dirty="0">
                <a:latin typeface="Roboto Slab Bold" pitchFamily="2" charset="0"/>
                <a:ea typeface="Roboto Slab Bold" pitchFamily="2" charset="0"/>
              </a:rPr>
              <a:t>… the ability to not only survive but thrive!</a:t>
            </a:r>
          </a:p>
        </p:txBody>
      </p:sp>
    </p:spTree>
    <p:extLst>
      <p:ext uri="{BB962C8B-B14F-4D97-AF65-F5344CB8AC3E}">
        <p14:creationId xmlns:p14="http://schemas.microsoft.com/office/powerpoint/2010/main" val="393420248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 is…</a:t>
            </a:r>
          </a:p>
        </p:txBody>
      </p:sp>
      <p:sp>
        <p:nvSpPr>
          <p:cNvPr id="3" name="Text Placeholder 2"/>
          <p:cNvSpPr>
            <a:spLocks noGrp="1"/>
          </p:cNvSpPr>
          <p:nvPr>
            <p:ph type="body" idx="1"/>
          </p:nvPr>
        </p:nvSpPr>
        <p:spPr>
          <a:xfrm>
            <a:off x="1689100" y="3657600"/>
            <a:ext cx="12865100" cy="9296400"/>
          </a:xfrm>
        </p:spPr>
        <p:txBody>
          <a:bodyPr>
            <a:normAutofit/>
          </a:bodyPr>
          <a:lstStyle/>
          <a:p>
            <a:r>
              <a:rPr lang="en-US" sz="5400" dirty="0"/>
              <a:t>ordinary, not extraordinary </a:t>
            </a:r>
          </a:p>
          <a:p>
            <a:r>
              <a:rPr lang="en-US" sz="5400" dirty="0"/>
              <a:t>not a trait that people either have or do not have but a process</a:t>
            </a:r>
          </a:p>
          <a:p>
            <a:pPr>
              <a:spcBef>
                <a:spcPts val="3500"/>
              </a:spcBef>
            </a:pPr>
            <a:r>
              <a:rPr lang="en-US" sz="5400" dirty="0"/>
              <a:t>behaviors, thoughts, and actions that can be learned and developed in anyone</a:t>
            </a:r>
          </a:p>
          <a:p>
            <a:pPr>
              <a:spcBef>
                <a:spcPts val="3500"/>
              </a:spcBef>
            </a:pPr>
            <a:r>
              <a:rPr lang="en-US" sz="5400" dirty="0"/>
              <a:t>influenced by a person's environment</a:t>
            </a:r>
            <a:endParaRPr lang="en-US" dirty="0"/>
          </a:p>
        </p:txBody>
      </p:sp>
      <p:sp>
        <p:nvSpPr>
          <p:cNvPr id="5" name="TextBox 4"/>
          <p:cNvSpPr txBox="1"/>
          <p:nvPr/>
        </p:nvSpPr>
        <p:spPr>
          <a:xfrm>
            <a:off x="1295400" y="12220505"/>
            <a:ext cx="199644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n-US" sz="5400" dirty="0">
                <a:latin typeface="Roboto Slab Bold" pitchFamily="2" charset="0"/>
                <a:ea typeface="Roboto Slab Bold" pitchFamily="2" charset="0"/>
              </a:rPr>
              <a:t>Because resilience can be learned, it can be strengthened.</a:t>
            </a:r>
          </a:p>
        </p:txBody>
      </p:sp>
      <p:pic>
        <p:nvPicPr>
          <p:cNvPr id="6" name="Picture 2" descr="Image result for rubber band fl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8600" y="2667000"/>
            <a:ext cx="7620000" cy="62388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158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Resilience Scale</a:t>
            </a:r>
          </a:p>
        </p:txBody>
      </p:sp>
      <p:sp>
        <p:nvSpPr>
          <p:cNvPr id="3" name="Text Placeholder 2"/>
          <p:cNvSpPr>
            <a:spLocks noGrp="1"/>
          </p:cNvSpPr>
          <p:nvPr>
            <p:ph type="body" idx="1"/>
          </p:nvPr>
        </p:nvSpPr>
        <p:spPr>
          <a:xfrm>
            <a:off x="11658600" y="4876800"/>
            <a:ext cx="10515600" cy="4724400"/>
          </a:xfrm>
        </p:spPr>
        <p:txBody>
          <a:bodyPr>
            <a:normAutofit/>
          </a:bodyPr>
          <a:lstStyle/>
          <a:p>
            <a:r>
              <a:rPr lang="en-US" dirty="0"/>
              <a:t>Risk factors and protective factors</a:t>
            </a:r>
          </a:p>
          <a:p>
            <a:r>
              <a:rPr lang="en-US" dirty="0">
                <a:latin typeface="Roboto Slab Bold" pitchFamily="2" charset="0"/>
                <a:ea typeface="Roboto Slab Bold" pitchFamily="2" charset="0"/>
              </a:rPr>
              <a:t>Resilience is having a scale that tips positive even when a lot of things are stacked on the other side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7391400"/>
            <a:ext cx="9813317" cy="6019800"/>
          </a:xfrm>
          <a:prstGeom prst="rect">
            <a:avLst/>
          </a:prstGeom>
        </p:spPr>
      </p:pic>
      <p:sp>
        <p:nvSpPr>
          <p:cNvPr id="6" name="TextBox 5"/>
          <p:cNvSpPr txBox="1"/>
          <p:nvPr/>
        </p:nvSpPr>
        <p:spPr>
          <a:xfrm>
            <a:off x="1447800" y="6399112"/>
            <a:ext cx="27432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Risk factors</a:t>
            </a:r>
          </a:p>
        </p:txBody>
      </p:sp>
      <p:sp>
        <p:nvSpPr>
          <p:cNvPr id="7" name="TextBox 6"/>
          <p:cNvSpPr txBox="1"/>
          <p:nvPr/>
        </p:nvSpPr>
        <p:spPr>
          <a:xfrm>
            <a:off x="6705600" y="6410792"/>
            <a:ext cx="35052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Protective factors</a:t>
            </a:r>
          </a:p>
        </p:txBody>
      </p:sp>
      <p:sp>
        <p:nvSpPr>
          <p:cNvPr id="10" name="Down Arrow 9"/>
          <p:cNvSpPr/>
          <p:nvPr/>
        </p:nvSpPr>
        <p:spPr>
          <a:xfrm>
            <a:off x="7505700" y="3928048"/>
            <a:ext cx="1905000" cy="1905000"/>
          </a:xfrm>
          <a:prstGeom prst="downArrow">
            <a:avLst/>
          </a:prstGeom>
          <a:solidFill>
            <a:srgbClr val="CCE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714471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16" y="863600"/>
            <a:ext cx="22503984" cy="2286000"/>
          </a:xfrm>
        </p:spPr>
        <p:txBody>
          <a:bodyPr>
            <a:noAutofit/>
          </a:bodyPr>
          <a:lstStyle/>
          <a:p>
            <a:pPr algn="ctr"/>
            <a:r>
              <a:rPr lang="en-US" sz="10000" dirty="0"/>
              <a:t>The Youth Development Process: </a:t>
            </a:r>
            <a:br>
              <a:rPr lang="en-US" sz="10000" dirty="0"/>
            </a:br>
            <a:r>
              <a:rPr lang="en-US" sz="10000" dirty="0"/>
              <a:t>Resiliency In Action</a:t>
            </a:r>
          </a:p>
        </p:txBody>
      </p:sp>
      <p:sp>
        <p:nvSpPr>
          <p:cNvPr id="4" name="TextBox 3"/>
          <p:cNvSpPr txBox="1"/>
          <p:nvPr/>
        </p:nvSpPr>
        <p:spPr>
          <a:xfrm>
            <a:off x="813216" y="5239117"/>
            <a:ext cx="5791200" cy="2457083"/>
          </a:xfrm>
          <a:prstGeom prst="rect">
            <a:avLst/>
          </a:prstGeom>
          <a:solidFill>
            <a:srgbClr val="CCE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825500" rtl="0" fontAlgn="auto" latinLnBrk="0" hangingPunct="0">
              <a:lnSpc>
                <a:spcPct val="100000"/>
              </a:lnSpc>
              <a:spcBef>
                <a:spcPts val="0"/>
              </a:spcBef>
              <a:spcAft>
                <a:spcPts val="1800"/>
              </a:spcAft>
              <a:buClrTx/>
              <a:buSzTx/>
              <a:tabLst/>
            </a:pPr>
            <a:r>
              <a:rPr kumimoji="0" lang="en-US" sz="3600" b="0" i="0" u="none" strike="noStrike" cap="none" spc="0" normalizeH="0" baseline="0" dirty="0">
                <a:ln>
                  <a:noFill/>
                </a:ln>
                <a:solidFill>
                  <a:srgbClr val="000000"/>
                </a:solidFill>
                <a:effectLst/>
                <a:uFillTx/>
                <a:sym typeface="Helvetica Neue"/>
              </a:rPr>
              <a:t>Caring Relationships</a:t>
            </a:r>
            <a:endParaRPr lang="en-US" sz="3600" b="0" dirty="0"/>
          </a:p>
          <a:p>
            <a:pPr marR="0" algn="ctr" defTabSz="825500" rtl="0" fontAlgn="auto" latinLnBrk="0" hangingPunct="0">
              <a:lnSpc>
                <a:spcPct val="100000"/>
              </a:lnSpc>
              <a:spcBef>
                <a:spcPts val="0"/>
              </a:spcBef>
              <a:spcAft>
                <a:spcPts val="1800"/>
              </a:spcAft>
              <a:buClrTx/>
              <a:buSzTx/>
              <a:tabLst/>
            </a:pPr>
            <a:r>
              <a:rPr kumimoji="0" lang="en-US" sz="3600" b="0" i="0" u="none" strike="noStrike" cap="none" spc="0" normalizeH="0" baseline="0" dirty="0">
                <a:ln>
                  <a:noFill/>
                </a:ln>
                <a:solidFill>
                  <a:srgbClr val="000000"/>
                </a:solidFill>
                <a:effectLst/>
                <a:uFillTx/>
                <a:sym typeface="Helvetica Neue"/>
              </a:rPr>
              <a:t>Meaningful</a:t>
            </a:r>
            <a:r>
              <a:rPr kumimoji="0" lang="en-US" sz="3600" b="0" i="0" u="none" strike="noStrike" cap="none" spc="0" normalizeH="0" dirty="0">
                <a:ln>
                  <a:noFill/>
                </a:ln>
                <a:solidFill>
                  <a:srgbClr val="000000"/>
                </a:solidFill>
                <a:effectLst/>
                <a:uFillTx/>
                <a:sym typeface="Helvetica Neue"/>
              </a:rPr>
              <a:t> </a:t>
            </a:r>
            <a:r>
              <a:rPr lang="en-US" sz="3600" b="0" dirty="0"/>
              <a:t>Participation</a:t>
            </a:r>
            <a:endParaRPr kumimoji="0" lang="en-US" sz="3600" b="0" i="0" u="none" strike="noStrike" cap="none" spc="0" normalizeH="0" dirty="0">
              <a:ln>
                <a:noFill/>
              </a:ln>
              <a:solidFill>
                <a:srgbClr val="000000"/>
              </a:solidFill>
              <a:effectLst/>
              <a:uFillTx/>
              <a:sym typeface="Helvetica Neue"/>
            </a:endParaRPr>
          </a:p>
          <a:p>
            <a:pPr marR="0" algn="ctr" defTabSz="825500" rtl="0" fontAlgn="auto" latinLnBrk="0" hangingPunct="0">
              <a:lnSpc>
                <a:spcPct val="100000"/>
              </a:lnSpc>
              <a:spcBef>
                <a:spcPts val="0"/>
              </a:spcBef>
              <a:spcAft>
                <a:spcPts val="1800"/>
              </a:spcAft>
              <a:buClrTx/>
              <a:buSzTx/>
              <a:tabLst/>
            </a:pPr>
            <a:r>
              <a:rPr lang="en-US" sz="3600" b="0" baseline="0" dirty="0"/>
              <a:t>High Expectations</a:t>
            </a:r>
            <a:endParaRPr kumimoji="0" lang="en-US" sz="3600" b="0" i="0" u="none" strike="noStrike" cap="none" spc="0" normalizeH="0" baseline="0" dirty="0">
              <a:ln>
                <a:noFill/>
              </a:ln>
              <a:solidFill>
                <a:srgbClr val="000000"/>
              </a:solidFill>
              <a:effectLst/>
              <a:uFillTx/>
              <a:sym typeface="Helvetica Neue"/>
            </a:endParaRPr>
          </a:p>
        </p:txBody>
      </p:sp>
      <p:sp>
        <p:nvSpPr>
          <p:cNvPr id="5" name="TextBox 4"/>
          <p:cNvSpPr txBox="1"/>
          <p:nvPr/>
        </p:nvSpPr>
        <p:spPr>
          <a:xfrm>
            <a:off x="1595827" y="8610600"/>
            <a:ext cx="4225977" cy="3241913"/>
          </a:xfrm>
          <a:prstGeom prst="rect">
            <a:avLst/>
          </a:prstGeom>
          <a:solidFill>
            <a:srgbClr val="CCE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Aft>
                <a:spcPts val="1800"/>
              </a:spcAft>
            </a:pPr>
            <a:r>
              <a:rPr lang="en-US" sz="3600" b="0" dirty="0"/>
              <a:t>Home</a:t>
            </a:r>
          </a:p>
          <a:p>
            <a:pPr>
              <a:spcAft>
                <a:spcPts val="1800"/>
              </a:spcAft>
            </a:pPr>
            <a:r>
              <a:rPr kumimoji="0" lang="en-US" sz="3600" b="0" i="0" u="none" strike="noStrike" cap="none" spc="0" normalizeH="0" baseline="0" dirty="0">
                <a:ln>
                  <a:noFill/>
                </a:ln>
                <a:solidFill>
                  <a:srgbClr val="000000"/>
                </a:solidFill>
                <a:effectLst/>
                <a:uFillTx/>
                <a:sym typeface="Helvetica Neue"/>
              </a:rPr>
              <a:t>School</a:t>
            </a:r>
            <a:endParaRPr lang="en-US" sz="3600" b="0" dirty="0"/>
          </a:p>
          <a:p>
            <a:pPr marR="0" algn="ctr" defTabSz="825500" rtl="0" fontAlgn="auto" latinLnBrk="0" hangingPunct="0">
              <a:lnSpc>
                <a:spcPct val="100000"/>
              </a:lnSpc>
              <a:spcBef>
                <a:spcPts val="0"/>
              </a:spcBef>
              <a:spcAft>
                <a:spcPts val="1800"/>
              </a:spcAft>
              <a:buClrTx/>
              <a:buSzTx/>
              <a:tabLst/>
            </a:pPr>
            <a:r>
              <a:rPr kumimoji="0" lang="en-US" sz="3600" b="0" i="0" u="none" strike="noStrike" cap="none" spc="0" normalizeH="0" baseline="0" dirty="0">
                <a:ln>
                  <a:noFill/>
                </a:ln>
                <a:solidFill>
                  <a:srgbClr val="000000"/>
                </a:solidFill>
                <a:effectLst/>
                <a:uFillTx/>
                <a:sym typeface="Helvetica Neue"/>
              </a:rPr>
              <a:t>Community</a:t>
            </a:r>
          </a:p>
          <a:p>
            <a:pPr marR="0" algn="ctr" defTabSz="825500" rtl="0" fontAlgn="auto" latinLnBrk="0" hangingPunct="0">
              <a:lnSpc>
                <a:spcPct val="100000"/>
              </a:lnSpc>
              <a:spcBef>
                <a:spcPts val="0"/>
              </a:spcBef>
              <a:spcAft>
                <a:spcPts val="1800"/>
              </a:spcAft>
              <a:buClrTx/>
              <a:buSzTx/>
              <a:tabLst/>
            </a:pPr>
            <a:r>
              <a:rPr lang="en-US" sz="3600" b="0" dirty="0"/>
              <a:t>Peers</a:t>
            </a:r>
            <a:endParaRPr kumimoji="0" lang="en-US" sz="3600" b="0" i="0" u="none" strike="noStrike" cap="none" spc="0" normalizeH="0" baseline="0" dirty="0">
              <a:ln>
                <a:noFill/>
              </a:ln>
              <a:solidFill>
                <a:srgbClr val="000000"/>
              </a:solidFill>
              <a:effectLst/>
              <a:uFillTx/>
              <a:sym typeface="Helvetica Neue"/>
            </a:endParaRPr>
          </a:p>
        </p:txBody>
      </p:sp>
      <p:sp>
        <p:nvSpPr>
          <p:cNvPr id="6" name="TextBox 5"/>
          <p:cNvSpPr txBox="1"/>
          <p:nvPr/>
        </p:nvSpPr>
        <p:spPr>
          <a:xfrm>
            <a:off x="7086600" y="5506969"/>
            <a:ext cx="3810000" cy="6381234"/>
          </a:xfrm>
          <a:prstGeom prst="rect">
            <a:avLst/>
          </a:prstGeom>
          <a:solidFill>
            <a:srgbClr val="CCE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825500" rtl="0" fontAlgn="auto" latinLnBrk="0" hangingPunct="0">
              <a:lnSpc>
                <a:spcPct val="100000"/>
              </a:lnSpc>
              <a:spcBef>
                <a:spcPts val="0"/>
              </a:spcBef>
              <a:spcAft>
                <a:spcPts val="1800"/>
              </a:spcAft>
              <a:buClrTx/>
              <a:buSzTx/>
              <a:tabLst/>
            </a:pPr>
            <a:r>
              <a:rPr lang="en-US" sz="3600" b="0" dirty="0"/>
              <a:t>Mastery</a:t>
            </a:r>
          </a:p>
          <a:p>
            <a:pPr marR="0" algn="ctr" defTabSz="825500" rtl="0" fontAlgn="auto" latinLnBrk="0" hangingPunct="0">
              <a:lnSpc>
                <a:spcPct val="100000"/>
              </a:lnSpc>
              <a:spcBef>
                <a:spcPts val="0"/>
              </a:spcBef>
              <a:spcAft>
                <a:spcPts val="1800"/>
              </a:spcAft>
              <a:buClrTx/>
              <a:buSzTx/>
              <a:tabLst/>
            </a:pPr>
            <a:r>
              <a:rPr kumimoji="0" lang="en-US" sz="3600" b="0" i="0" u="none" strike="noStrike" cap="none" spc="0" normalizeH="0" baseline="0" dirty="0">
                <a:ln>
                  <a:noFill/>
                </a:ln>
                <a:solidFill>
                  <a:srgbClr val="000000"/>
                </a:solidFill>
                <a:effectLst/>
                <a:uFillTx/>
                <a:sym typeface="Helvetica Neue"/>
              </a:rPr>
              <a:t>Respect</a:t>
            </a:r>
          </a:p>
          <a:p>
            <a:pPr marR="0" algn="ctr" defTabSz="825500" rtl="0" fontAlgn="auto" latinLnBrk="0" hangingPunct="0">
              <a:lnSpc>
                <a:spcPct val="100000"/>
              </a:lnSpc>
              <a:spcBef>
                <a:spcPts val="0"/>
              </a:spcBef>
              <a:spcAft>
                <a:spcPts val="1800"/>
              </a:spcAft>
              <a:buClrTx/>
              <a:buSzTx/>
              <a:tabLst/>
            </a:pPr>
            <a:r>
              <a:rPr lang="en-US" sz="3600" b="0" dirty="0"/>
              <a:t>Challenge</a:t>
            </a:r>
          </a:p>
          <a:p>
            <a:pPr marR="0" algn="ctr" defTabSz="825500" rtl="0" fontAlgn="auto" latinLnBrk="0" hangingPunct="0">
              <a:lnSpc>
                <a:spcPct val="100000"/>
              </a:lnSpc>
              <a:spcBef>
                <a:spcPts val="0"/>
              </a:spcBef>
              <a:spcAft>
                <a:spcPts val="1800"/>
              </a:spcAft>
              <a:buClrTx/>
              <a:buSzTx/>
              <a:tabLst/>
            </a:pPr>
            <a:r>
              <a:rPr kumimoji="0" lang="en-US" sz="3600" b="0" i="0" u="none" strike="noStrike" cap="none" spc="0" normalizeH="0" baseline="0" dirty="0">
                <a:ln>
                  <a:noFill/>
                </a:ln>
                <a:solidFill>
                  <a:srgbClr val="000000"/>
                </a:solidFill>
                <a:effectLst/>
                <a:uFillTx/>
                <a:sym typeface="Helvetica Neue"/>
              </a:rPr>
              <a:t>Power</a:t>
            </a:r>
          </a:p>
          <a:p>
            <a:pPr marR="0" algn="ctr" defTabSz="825500" rtl="0" fontAlgn="auto" latinLnBrk="0" hangingPunct="0">
              <a:lnSpc>
                <a:spcPct val="100000"/>
              </a:lnSpc>
              <a:spcBef>
                <a:spcPts val="0"/>
              </a:spcBef>
              <a:spcAft>
                <a:spcPts val="1800"/>
              </a:spcAft>
              <a:buClrTx/>
              <a:buSzTx/>
              <a:tabLst/>
            </a:pPr>
            <a:r>
              <a:rPr lang="en-US" sz="3600" b="0" dirty="0"/>
              <a:t>Meaning</a:t>
            </a:r>
          </a:p>
          <a:p>
            <a:pPr marR="0" algn="ctr" defTabSz="825500" rtl="0" fontAlgn="auto" latinLnBrk="0" hangingPunct="0">
              <a:lnSpc>
                <a:spcPct val="100000"/>
              </a:lnSpc>
              <a:spcBef>
                <a:spcPts val="0"/>
              </a:spcBef>
              <a:spcAft>
                <a:spcPts val="1800"/>
              </a:spcAft>
              <a:buClrTx/>
              <a:buSzTx/>
              <a:tabLst/>
            </a:pPr>
            <a:r>
              <a:rPr lang="en-US" sz="3600" b="0" dirty="0"/>
              <a:t>Belonging</a:t>
            </a:r>
          </a:p>
          <a:p>
            <a:pPr marR="0" algn="ctr" defTabSz="825500" rtl="0" fontAlgn="auto" latinLnBrk="0" hangingPunct="0">
              <a:lnSpc>
                <a:spcPct val="100000"/>
              </a:lnSpc>
              <a:spcBef>
                <a:spcPts val="0"/>
              </a:spcBef>
              <a:spcAft>
                <a:spcPts val="1800"/>
              </a:spcAft>
              <a:buClrTx/>
              <a:buSzTx/>
              <a:tabLst/>
            </a:pPr>
            <a:r>
              <a:rPr lang="en-US" sz="3600" b="0" dirty="0"/>
              <a:t>Love</a:t>
            </a:r>
          </a:p>
          <a:p>
            <a:pPr marR="0" algn="ctr" defTabSz="825500" rtl="0" fontAlgn="auto" latinLnBrk="0" hangingPunct="0">
              <a:lnSpc>
                <a:spcPct val="100000"/>
              </a:lnSpc>
              <a:spcBef>
                <a:spcPts val="0"/>
              </a:spcBef>
              <a:spcAft>
                <a:spcPts val="1800"/>
              </a:spcAft>
              <a:buClrTx/>
              <a:buSzTx/>
              <a:tabLst/>
            </a:pPr>
            <a:r>
              <a:rPr lang="en-US" sz="3600" b="0" dirty="0"/>
              <a:t>Safety</a:t>
            </a:r>
          </a:p>
        </p:txBody>
      </p:sp>
      <p:sp>
        <p:nvSpPr>
          <p:cNvPr id="7" name="TextBox 6"/>
          <p:cNvSpPr txBox="1"/>
          <p:nvPr/>
        </p:nvSpPr>
        <p:spPr>
          <a:xfrm>
            <a:off x="12774118" y="5865953"/>
            <a:ext cx="4953000" cy="4811574"/>
          </a:xfrm>
          <a:prstGeom prst="rect">
            <a:avLst/>
          </a:prstGeom>
          <a:solidFill>
            <a:srgbClr val="CCE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825500" rtl="0" fontAlgn="auto" latinLnBrk="0" hangingPunct="0">
              <a:lnSpc>
                <a:spcPct val="100000"/>
              </a:lnSpc>
              <a:spcBef>
                <a:spcPts val="0"/>
              </a:spcBef>
              <a:spcAft>
                <a:spcPts val="1800"/>
              </a:spcAft>
              <a:buClrTx/>
              <a:buSzTx/>
              <a:tabLst/>
            </a:pPr>
            <a:r>
              <a:rPr kumimoji="0" lang="en-US" sz="3600" b="0" i="0" u="none" strike="noStrike" cap="none" spc="0" normalizeH="0" baseline="0" dirty="0">
                <a:ln>
                  <a:noFill/>
                </a:ln>
                <a:solidFill>
                  <a:srgbClr val="000000"/>
                </a:solidFill>
                <a:effectLst/>
                <a:uFillTx/>
                <a:sym typeface="Helvetica Neue"/>
              </a:rPr>
              <a:t>Cooperation</a:t>
            </a:r>
          </a:p>
          <a:p>
            <a:pPr marR="0" algn="ctr" defTabSz="825500" rtl="0" fontAlgn="auto" latinLnBrk="0" hangingPunct="0">
              <a:lnSpc>
                <a:spcPct val="100000"/>
              </a:lnSpc>
              <a:spcBef>
                <a:spcPts val="0"/>
              </a:spcBef>
              <a:spcAft>
                <a:spcPts val="1800"/>
              </a:spcAft>
              <a:buClrTx/>
              <a:buSzTx/>
              <a:tabLst/>
            </a:pPr>
            <a:r>
              <a:rPr lang="en-US" sz="3600" b="0" dirty="0"/>
              <a:t>Empathy</a:t>
            </a:r>
          </a:p>
          <a:p>
            <a:pPr marR="0" algn="ctr" defTabSz="825500" rtl="0" fontAlgn="auto" latinLnBrk="0" hangingPunct="0">
              <a:lnSpc>
                <a:spcPct val="100000"/>
              </a:lnSpc>
              <a:spcBef>
                <a:spcPts val="0"/>
              </a:spcBef>
              <a:spcAft>
                <a:spcPts val="1800"/>
              </a:spcAft>
              <a:buClrTx/>
              <a:buSzTx/>
              <a:tabLst/>
            </a:pPr>
            <a:r>
              <a:rPr kumimoji="0" lang="en-US" sz="3600" b="0" i="0" u="none" strike="noStrike" cap="none" spc="0" normalizeH="0" baseline="0" dirty="0">
                <a:ln>
                  <a:noFill/>
                </a:ln>
                <a:solidFill>
                  <a:srgbClr val="000000"/>
                </a:solidFill>
                <a:effectLst/>
                <a:uFillTx/>
                <a:sym typeface="Helvetica Neue"/>
              </a:rPr>
              <a:t>Problem-Solving</a:t>
            </a:r>
          </a:p>
          <a:p>
            <a:pPr marR="0" algn="ctr" defTabSz="825500" rtl="0" fontAlgn="auto" latinLnBrk="0" hangingPunct="0">
              <a:lnSpc>
                <a:spcPct val="100000"/>
              </a:lnSpc>
              <a:spcBef>
                <a:spcPts val="0"/>
              </a:spcBef>
              <a:spcAft>
                <a:spcPts val="1800"/>
              </a:spcAft>
              <a:buClrTx/>
              <a:buSzTx/>
              <a:tabLst/>
            </a:pPr>
            <a:r>
              <a:rPr lang="en-US" sz="3600" b="0" dirty="0"/>
              <a:t>Self-Efficacy</a:t>
            </a:r>
          </a:p>
          <a:p>
            <a:pPr marR="0" algn="ctr" defTabSz="825500" rtl="0" fontAlgn="auto" latinLnBrk="0" hangingPunct="0">
              <a:lnSpc>
                <a:spcPct val="100000"/>
              </a:lnSpc>
              <a:spcBef>
                <a:spcPts val="0"/>
              </a:spcBef>
              <a:spcAft>
                <a:spcPts val="1800"/>
              </a:spcAft>
              <a:buClrTx/>
              <a:buSzTx/>
              <a:tabLst/>
            </a:pPr>
            <a:r>
              <a:rPr kumimoji="0" lang="en-US" sz="3600" b="0" i="0" u="none" strike="noStrike" cap="none" spc="0" normalizeH="0" baseline="0" dirty="0">
                <a:ln>
                  <a:noFill/>
                </a:ln>
                <a:solidFill>
                  <a:srgbClr val="000000"/>
                </a:solidFill>
                <a:effectLst/>
                <a:uFillTx/>
                <a:sym typeface="Helvetica Neue"/>
              </a:rPr>
              <a:t>Self-Awareness</a:t>
            </a:r>
          </a:p>
          <a:p>
            <a:pPr marR="0" algn="ctr" defTabSz="825500" rtl="0" fontAlgn="auto" latinLnBrk="0" hangingPunct="0">
              <a:lnSpc>
                <a:spcPct val="100000"/>
              </a:lnSpc>
              <a:spcBef>
                <a:spcPts val="0"/>
              </a:spcBef>
              <a:spcAft>
                <a:spcPts val="1800"/>
              </a:spcAft>
              <a:buClrTx/>
              <a:buSzTx/>
              <a:tabLst/>
            </a:pPr>
            <a:r>
              <a:rPr lang="en-US" sz="3600" b="0" dirty="0"/>
              <a:t>Goals and Aspirations</a:t>
            </a:r>
            <a:endParaRPr kumimoji="0" lang="en-US" sz="3600" b="0" i="0" u="none" strike="noStrike" cap="none" spc="0" normalizeH="0" baseline="0" dirty="0">
              <a:ln>
                <a:noFill/>
              </a:ln>
              <a:solidFill>
                <a:srgbClr val="000000"/>
              </a:solidFill>
              <a:effectLst/>
              <a:uFillTx/>
              <a:sym typeface="Helvetica Neue"/>
            </a:endParaRPr>
          </a:p>
        </p:txBody>
      </p:sp>
      <p:sp>
        <p:nvSpPr>
          <p:cNvPr id="8" name="TextBox 7"/>
          <p:cNvSpPr txBox="1"/>
          <p:nvPr/>
        </p:nvSpPr>
        <p:spPr>
          <a:xfrm>
            <a:off x="19431000" y="7010400"/>
            <a:ext cx="4572000" cy="1764586"/>
          </a:xfrm>
          <a:prstGeom prst="rect">
            <a:avLst/>
          </a:prstGeom>
          <a:solidFill>
            <a:srgbClr val="CCE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600" b="0" u="sng" dirty="0"/>
              <a:t>Improved Outcomes</a:t>
            </a:r>
            <a:br>
              <a:rPr lang="en-US" sz="3600" b="0" dirty="0"/>
            </a:br>
            <a:r>
              <a:rPr lang="en-US" sz="3600" b="0" dirty="0"/>
              <a:t>Health, Social, and Academic </a:t>
            </a:r>
            <a:endParaRPr kumimoji="0" lang="en-US" sz="3600" b="0" i="0" u="none" strike="noStrike" cap="none" spc="0" normalizeH="0" baseline="0" dirty="0">
              <a:ln>
                <a:noFill/>
              </a:ln>
              <a:solidFill>
                <a:srgbClr val="000000"/>
              </a:solidFill>
              <a:effectLst/>
              <a:uFillTx/>
              <a:sym typeface="Helvetica Neue"/>
            </a:endParaRPr>
          </a:p>
        </p:txBody>
      </p:sp>
      <p:sp>
        <p:nvSpPr>
          <p:cNvPr id="9" name="Down Arrow 8"/>
          <p:cNvSpPr/>
          <p:nvPr/>
        </p:nvSpPr>
        <p:spPr>
          <a:xfrm>
            <a:off x="3379032" y="7680226"/>
            <a:ext cx="838200" cy="914400"/>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Curved Right Arrow 9"/>
          <p:cNvSpPr/>
          <p:nvPr/>
        </p:nvSpPr>
        <p:spPr>
          <a:xfrm rot="16200000">
            <a:off x="5806440" y="10836643"/>
            <a:ext cx="1371600" cy="3474720"/>
          </a:xfrm>
          <a:prstGeom prst="curved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Curved Left Arrow 11"/>
          <p:cNvSpPr/>
          <p:nvPr/>
        </p:nvSpPr>
        <p:spPr>
          <a:xfrm rot="16200000">
            <a:off x="5806440" y="2731920"/>
            <a:ext cx="1371600" cy="3474720"/>
          </a:xfrm>
          <a:prstGeom prst="curvedLef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Right Arrow 12"/>
          <p:cNvSpPr/>
          <p:nvPr/>
        </p:nvSpPr>
        <p:spPr>
          <a:xfrm>
            <a:off x="11093970" y="7507852"/>
            <a:ext cx="1707630" cy="914400"/>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Right Arrow 14"/>
          <p:cNvSpPr/>
          <p:nvPr/>
        </p:nvSpPr>
        <p:spPr>
          <a:xfrm>
            <a:off x="17727118" y="7467600"/>
            <a:ext cx="1707630" cy="914400"/>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TextBox 15"/>
          <p:cNvSpPr txBox="1"/>
          <p:nvPr/>
        </p:nvSpPr>
        <p:spPr>
          <a:xfrm>
            <a:off x="7543800" y="3847902"/>
            <a:ext cx="30480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i="1" u="none" strike="noStrike" cap="none" spc="0" normalizeH="0" baseline="0" dirty="0">
                <a:ln>
                  <a:noFill/>
                </a:ln>
                <a:solidFill>
                  <a:srgbClr val="000000"/>
                </a:solidFill>
                <a:effectLst/>
                <a:uFillTx/>
                <a:latin typeface="Roboto Slab" pitchFamily="2" charset="0"/>
                <a:ea typeface="Roboto Slab" pitchFamily="2" charset="0"/>
                <a:sym typeface="Helvetica Neue"/>
              </a:rPr>
              <a:t>Youth Needs</a:t>
            </a:r>
          </a:p>
        </p:txBody>
      </p:sp>
      <p:sp>
        <p:nvSpPr>
          <p:cNvPr id="17" name="TextBox 16"/>
          <p:cNvSpPr txBox="1"/>
          <p:nvPr/>
        </p:nvSpPr>
        <p:spPr>
          <a:xfrm>
            <a:off x="302228" y="3855660"/>
            <a:ext cx="63246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i="1" u="none" strike="noStrike" cap="none" spc="0" normalizeH="0" baseline="0" dirty="0">
                <a:ln>
                  <a:noFill/>
                </a:ln>
                <a:solidFill>
                  <a:srgbClr val="000000"/>
                </a:solidFill>
                <a:effectLst/>
                <a:uFillTx/>
                <a:latin typeface="Roboto Slab" pitchFamily="2" charset="0"/>
                <a:ea typeface="Roboto Slab" pitchFamily="2" charset="0"/>
                <a:sym typeface="Helvetica Neue"/>
              </a:rPr>
              <a:t>External  Protective</a:t>
            </a:r>
            <a:r>
              <a:rPr kumimoji="0" lang="en-US" sz="4000" i="1" u="none" strike="noStrike" cap="none" spc="0" normalizeH="0" dirty="0">
                <a:ln>
                  <a:noFill/>
                </a:ln>
                <a:solidFill>
                  <a:srgbClr val="000000"/>
                </a:solidFill>
                <a:effectLst/>
                <a:uFillTx/>
                <a:latin typeface="Roboto Slab" pitchFamily="2" charset="0"/>
                <a:ea typeface="Roboto Slab" pitchFamily="2" charset="0"/>
                <a:sym typeface="Helvetica Neue"/>
              </a:rPr>
              <a:t>    </a:t>
            </a:r>
            <a:br>
              <a:rPr kumimoji="0" lang="en-US" sz="4000" i="1" u="none" strike="noStrike" cap="none" spc="0" normalizeH="0" dirty="0">
                <a:ln>
                  <a:noFill/>
                </a:ln>
                <a:solidFill>
                  <a:srgbClr val="000000"/>
                </a:solidFill>
                <a:effectLst/>
                <a:uFillTx/>
                <a:latin typeface="Roboto Slab" pitchFamily="2" charset="0"/>
                <a:ea typeface="Roboto Slab" pitchFamily="2" charset="0"/>
                <a:sym typeface="Helvetica Neue"/>
              </a:rPr>
            </a:br>
            <a:r>
              <a:rPr kumimoji="0" lang="en-US" sz="4000" i="1" u="none" strike="noStrike" cap="none" spc="0" normalizeH="0" dirty="0">
                <a:ln>
                  <a:noFill/>
                </a:ln>
                <a:solidFill>
                  <a:srgbClr val="000000"/>
                </a:solidFill>
                <a:effectLst/>
                <a:uFillTx/>
                <a:latin typeface="Roboto Slab" pitchFamily="2" charset="0"/>
                <a:ea typeface="Roboto Slab" pitchFamily="2" charset="0"/>
                <a:sym typeface="Helvetica Neue"/>
              </a:rPr>
              <a:t>          Factors</a:t>
            </a:r>
            <a:endParaRPr kumimoji="0" lang="en-US" sz="4000" i="1" u="none" strike="noStrike" cap="none" spc="0" normalizeH="0" baseline="0" dirty="0">
              <a:ln>
                <a:noFill/>
              </a:ln>
              <a:solidFill>
                <a:srgbClr val="000000"/>
              </a:solidFill>
              <a:effectLst/>
              <a:uFillTx/>
              <a:latin typeface="Roboto Slab" pitchFamily="2" charset="0"/>
              <a:ea typeface="Roboto Slab" pitchFamily="2" charset="0"/>
              <a:sym typeface="Helvetica Neue"/>
            </a:endParaRPr>
          </a:p>
        </p:txBody>
      </p:sp>
      <p:sp>
        <p:nvSpPr>
          <p:cNvPr id="18" name="TextBox 17"/>
          <p:cNvSpPr txBox="1"/>
          <p:nvPr/>
        </p:nvSpPr>
        <p:spPr>
          <a:xfrm>
            <a:off x="12774118" y="4457502"/>
            <a:ext cx="49530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i="1" u="none" strike="noStrike" cap="none" spc="0" normalizeH="0" baseline="0" dirty="0">
                <a:ln>
                  <a:noFill/>
                </a:ln>
                <a:solidFill>
                  <a:srgbClr val="000000"/>
                </a:solidFill>
                <a:effectLst/>
                <a:uFillTx/>
                <a:latin typeface="Roboto Slab" pitchFamily="2" charset="0"/>
                <a:ea typeface="Roboto Slab" pitchFamily="2" charset="0"/>
                <a:sym typeface="Helvetica Neue"/>
              </a:rPr>
              <a:t>Internal Protective Factors</a:t>
            </a:r>
          </a:p>
        </p:txBody>
      </p:sp>
    </p:spTree>
    <p:extLst>
      <p:ext uri="{BB962C8B-B14F-4D97-AF65-F5344CB8AC3E}">
        <p14:creationId xmlns:p14="http://schemas.microsoft.com/office/powerpoint/2010/main" val="375823558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798DDE2-301C-439C-B1D2-0C8133512621}"/>
              </a:ext>
            </a:extLst>
          </p:cNvPr>
          <p:cNvGraphicFramePr>
            <a:graphicFrameLocks noChangeAspect="1"/>
          </p:cNvGraphicFramePr>
          <p:nvPr>
            <p:extLst>
              <p:ext uri="{D42A27DB-BD31-4B8C-83A1-F6EECF244321}">
                <p14:modId xmlns:p14="http://schemas.microsoft.com/office/powerpoint/2010/main" val="589436426"/>
              </p:ext>
            </p:extLst>
          </p:nvPr>
        </p:nvGraphicFramePr>
        <p:xfrm>
          <a:off x="838200" y="3276600"/>
          <a:ext cx="9909175" cy="9448800"/>
        </p:xfrm>
        <a:graphic>
          <a:graphicData uri="http://schemas.openxmlformats.org/presentationml/2006/ole">
            <mc:AlternateContent xmlns:mc="http://schemas.openxmlformats.org/markup-compatibility/2006">
              <mc:Choice xmlns:v="urn:schemas-microsoft-com:vml" Requires="v">
                <p:oleObj name="Document" r:id="rId3" imgW="6407106" imgH="6151724" progId="Word.Document.12">
                  <p:embed/>
                </p:oleObj>
              </mc:Choice>
              <mc:Fallback>
                <p:oleObj name="Document" r:id="rId3" imgW="6407106" imgH="6151724" progId="Word.Document.12">
                  <p:embed/>
                  <p:pic>
                    <p:nvPicPr>
                      <p:cNvPr id="0" name=""/>
                      <p:cNvPicPr/>
                      <p:nvPr/>
                    </p:nvPicPr>
                    <p:blipFill>
                      <a:blip r:embed="rId4"/>
                      <a:stretch>
                        <a:fillRect/>
                      </a:stretch>
                    </p:blipFill>
                    <p:spPr>
                      <a:xfrm>
                        <a:off x="838200" y="3276600"/>
                        <a:ext cx="9909175" cy="9448800"/>
                      </a:xfrm>
                      <a:prstGeom prst="rect">
                        <a:avLst/>
                      </a:prstGeom>
                      <a:ln>
                        <a:solidFill>
                          <a:schemeClr val="tx1"/>
                        </a:solidFill>
                      </a:ln>
                    </p:spPr>
                  </p:pic>
                </p:oleObj>
              </mc:Fallback>
            </mc:AlternateContent>
          </a:graphicData>
        </a:graphic>
      </p:graphicFrame>
      <p:graphicFrame>
        <p:nvGraphicFramePr>
          <p:cNvPr id="4" name="Object 3">
            <a:extLst>
              <a:ext uri="{FF2B5EF4-FFF2-40B4-BE49-F238E27FC236}">
                <a16:creationId xmlns:a16="http://schemas.microsoft.com/office/drawing/2014/main" id="{E6A76ED7-1ACD-4B67-A96A-616F63B56F40}"/>
              </a:ext>
            </a:extLst>
          </p:cNvPr>
          <p:cNvGraphicFramePr>
            <a:graphicFrameLocks noChangeAspect="1"/>
          </p:cNvGraphicFramePr>
          <p:nvPr>
            <p:extLst>
              <p:ext uri="{D42A27DB-BD31-4B8C-83A1-F6EECF244321}">
                <p14:modId xmlns:p14="http://schemas.microsoft.com/office/powerpoint/2010/main" val="3089006280"/>
              </p:ext>
            </p:extLst>
          </p:nvPr>
        </p:nvGraphicFramePr>
        <p:xfrm>
          <a:off x="11277599" y="3276600"/>
          <a:ext cx="9909175" cy="9448800"/>
        </p:xfrm>
        <a:graphic>
          <a:graphicData uri="http://schemas.openxmlformats.org/presentationml/2006/ole">
            <mc:AlternateContent xmlns:mc="http://schemas.openxmlformats.org/markup-compatibility/2006">
              <mc:Choice xmlns:v="urn:schemas-microsoft-com:vml" Requires="v">
                <p:oleObj name="Document" r:id="rId5" imgW="6407106" imgH="5774610" progId="Word.Document.12">
                  <p:embed/>
                </p:oleObj>
              </mc:Choice>
              <mc:Fallback>
                <p:oleObj name="Document" r:id="rId5" imgW="6407106" imgH="5774610" progId="Word.Document.12">
                  <p:embed/>
                  <p:pic>
                    <p:nvPicPr>
                      <p:cNvPr id="0" name=""/>
                      <p:cNvPicPr/>
                      <p:nvPr/>
                    </p:nvPicPr>
                    <p:blipFill>
                      <a:blip r:embed="rId6"/>
                      <a:stretch>
                        <a:fillRect/>
                      </a:stretch>
                    </p:blipFill>
                    <p:spPr>
                      <a:xfrm>
                        <a:off x="11277599" y="3276600"/>
                        <a:ext cx="9909175" cy="9448800"/>
                      </a:xfrm>
                      <a:prstGeom prst="rect">
                        <a:avLst/>
                      </a:prstGeom>
                      <a:ln>
                        <a:solidFill>
                          <a:schemeClr val="tx1"/>
                        </a:solidFill>
                      </a:ln>
                    </p:spPr>
                  </p:pic>
                </p:oleObj>
              </mc:Fallback>
            </mc:AlternateContent>
          </a:graphicData>
        </a:graphic>
      </p:graphicFrame>
      <p:sp>
        <p:nvSpPr>
          <p:cNvPr id="9" name="TextBox 8">
            <a:extLst>
              <a:ext uri="{FF2B5EF4-FFF2-40B4-BE49-F238E27FC236}">
                <a16:creationId xmlns:a16="http://schemas.microsoft.com/office/drawing/2014/main" id="{4C181742-B515-486F-8E21-AE7D6E390FD0}"/>
              </a:ext>
            </a:extLst>
          </p:cNvPr>
          <p:cNvSpPr txBox="1"/>
          <p:nvPr/>
        </p:nvSpPr>
        <p:spPr>
          <a:xfrm>
            <a:off x="3581400" y="645309"/>
            <a:ext cx="14020800"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gn="ctr">
              <a:spcBef>
                <a:spcPts val="0"/>
              </a:spcBef>
              <a:spcAft>
                <a:spcPts val="0"/>
              </a:spcAft>
            </a:pPr>
            <a:r>
              <a:rPr lang="en-US" sz="1800" b="1" u="sng" dirty="0">
                <a:effectLst/>
                <a:latin typeface="Cambria" panose="02040503050406030204" pitchFamily="18" charset="0"/>
                <a:ea typeface="Calibri" panose="020F0502020204030204" pitchFamily="34" charset="0"/>
                <a:cs typeface="Times New Roman" panose="02020603050405020304" pitchFamily="18" charset="0"/>
              </a:rPr>
              <a:t>­­­Strategies to Build Resiliency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u="none" strike="noStrike" dirty="0">
                <a:effectLst/>
                <a:latin typeface="Cambria" panose="0204050305040603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800" i="1" dirty="0">
                <a:effectLst/>
                <a:latin typeface="Cambria" panose="02040503050406030204" pitchFamily="18" charset="0"/>
                <a:ea typeface="Calibri" panose="020F0502020204030204" pitchFamily="34" charset="0"/>
                <a:cs typeface="Times New Roman" panose="02020603050405020304" pitchFamily="18" charset="0"/>
              </a:rPr>
              <a:t>Resiliency is the ability to bounce back from adversity and the process of managing stress and functioning well even when faced with challenges, adversity and trauma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cs typeface="Calibri" panose="020F0502020204030204" pitchFamily="34" charset="0"/>
              </a:rPr>
              <a:t>For each factor below, there is space to write down examples of what you already do, or new ideas for how you can build resiliency for youth and/or for yourself. For youth, think about a young person you would like to help make stronger and which of these areas might be most important to them. For yourself, think about the relationships or experiences you have had that helped you in the face of challenges in your life, or what could you do differently to build your own resiliency.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logo_centered_fc">
            <a:extLst>
              <a:ext uri="{FF2B5EF4-FFF2-40B4-BE49-F238E27FC236}">
                <a16:creationId xmlns:a16="http://schemas.microsoft.com/office/drawing/2014/main" id="{14355A71-3CF6-46FE-BB83-4A80E1CF0F0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39312" y="-159236"/>
            <a:ext cx="1704975" cy="804545"/>
          </a:xfrm>
          <a:prstGeom prst="rect">
            <a:avLst/>
          </a:prstGeom>
          <a:noFill/>
          <a:ln>
            <a:noFill/>
          </a:ln>
        </p:spPr>
      </p:pic>
    </p:spTree>
    <p:extLst>
      <p:ext uri="{BB962C8B-B14F-4D97-AF65-F5344CB8AC3E}">
        <p14:creationId xmlns:p14="http://schemas.microsoft.com/office/powerpoint/2010/main" val="8237830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838200"/>
            <a:ext cx="17221200" cy="2586056"/>
          </a:xfrm>
        </p:spPr>
        <p:txBody>
          <a:bodyPr>
            <a:normAutofit/>
          </a:bodyPr>
          <a:lstStyle/>
          <a:p>
            <a:r>
              <a:rPr lang="en-US" dirty="0">
                <a:solidFill>
                  <a:schemeClr val="tx1"/>
                </a:solidFill>
              </a:rPr>
              <a:t>Caring Relationships</a:t>
            </a:r>
          </a:p>
        </p:txBody>
      </p:sp>
      <p:sp>
        <p:nvSpPr>
          <p:cNvPr id="5" name="AutoShape 2" descr="Image result for community building"/>
          <p:cNvSpPr>
            <a:spLocks noChangeAspect="1" noChangeArrowheads="1"/>
          </p:cNvSpPr>
          <p:nvPr/>
        </p:nvSpPr>
        <p:spPr bwMode="auto">
          <a:xfrm>
            <a:off x="5093429" y="6162946"/>
            <a:ext cx="525266" cy="3733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en-US"/>
          </a:p>
        </p:txBody>
      </p:sp>
      <p:sp>
        <p:nvSpPr>
          <p:cNvPr id="6" name="AutoShape 4" descr="Image result for community building"/>
          <p:cNvSpPr>
            <a:spLocks noChangeAspect="1" noChangeArrowheads="1"/>
          </p:cNvSpPr>
          <p:nvPr/>
        </p:nvSpPr>
        <p:spPr bwMode="auto">
          <a:xfrm>
            <a:off x="5398229" y="6467746"/>
            <a:ext cx="525266" cy="3733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en-US"/>
          </a:p>
        </p:txBody>
      </p:sp>
      <p:pic>
        <p:nvPicPr>
          <p:cNvPr id="2054" name="Picture 6" descr="Image result for community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190" y="7267575"/>
            <a:ext cx="11949830" cy="4782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3764275"/>
            <a:ext cx="17830800" cy="2585323"/>
          </a:xfrm>
          <a:prstGeom prst="rect">
            <a:avLst/>
          </a:prstGeom>
        </p:spPr>
        <p:txBody>
          <a:bodyPr wrap="square">
            <a:spAutoFit/>
          </a:bodyPr>
          <a:lstStyle/>
          <a:p>
            <a:r>
              <a:rPr lang="en-US" sz="5400" b="0" i="1" dirty="0">
                <a:latin typeface="Roboto Slab" pitchFamily="2" charset="0"/>
                <a:ea typeface="Roboto Slab" pitchFamily="2" charset="0"/>
              </a:rPr>
              <a:t>A caring and supportive relationship remains the most critical variable throughout childhood and adolescence </a:t>
            </a:r>
            <a:br>
              <a:rPr lang="en-US" sz="5400" b="0" i="1" dirty="0">
                <a:latin typeface="Roboto Slab" pitchFamily="2" charset="0"/>
                <a:ea typeface="Roboto Slab" pitchFamily="2" charset="0"/>
              </a:rPr>
            </a:br>
            <a:r>
              <a:rPr lang="en-US" sz="5400" b="0" i="1" dirty="0">
                <a:latin typeface="Roboto Slab" pitchFamily="2" charset="0"/>
                <a:ea typeface="Roboto Slab" pitchFamily="2" charset="0"/>
              </a:rPr>
              <a:t>(B. </a:t>
            </a:r>
            <a:r>
              <a:rPr lang="en-US" sz="5400" b="0" i="1" dirty="0" err="1">
                <a:latin typeface="Roboto Slab" pitchFamily="2" charset="0"/>
                <a:ea typeface="Roboto Slab" pitchFamily="2" charset="0"/>
              </a:rPr>
              <a:t>Benard</a:t>
            </a:r>
            <a:r>
              <a:rPr lang="en-US" sz="5400" b="0" i="1" dirty="0">
                <a:latin typeface="Roboto Slab" pitchFamily="2" charset="0"/>
                <a:ea typeface="Roboto Slab" pitchFamily="2" charset="0"/>
              </a:rPr>
              <a:t>)</a:t>
            </a:r>
          </a:p>
        </p:txBody>
      </p:sp>
      <p:sp>
        <p:nvSpPr>
          <p:cNvPr id="7" name="TextBox 1">
            <a:extLst>
              <a:ext uri="{FF2B5EF4-FFF2-40B4-BE49-F238E27FC236}">
                <a16:creationId xmlns:a16="http://schemas.microsoft.com/office/drawing/2014/main" id="{118B5196-F14F-42B7-9538-13A8F5C8976B}"/>
              </a:ext>
            </a:extLst>
          </p:cNvPr>
          <p:cNvSpPr txBox="1"/>
          <p:nvPr/>
        </p:nvSpPr>
        <p:spPr>
          <a:xfrm>
            <a:off x="9002188" y="12292427"/>
            <a:ext cx="6400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n-US" sz="4400" i="1" dirty="0">
                <a:hlinkClick r:id="rId4"/>
              </a:rPr>
              <a:t>Connections Video</a:t>
            </a:r>
            <a:endParaRPr lang="en-US" sz="4400" i="1" dirty="0"/>
          </a:p>
        </p:txBody>
      </p:sp>
    </p:spTree>
    <p:extLst>
      <p:ext uri="{BB962C8B-B14F-4D97-AF65-F5344CB8AC3E}">
        <p14:creationId xmlns:p14="http://schemas.microsoft.com/office/powerpoint/2010/main" val="2420845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Meaningful Participation</a:t>
            </a:r>
            <a:endParaRPr lang="en-US" dirty="0">
              <a:solidFill>
                <a:srgbClr val="2BA6DB"/>
              </a:solidFill>
            </a:endParaRPr>
          </a:p>
        </p:txBody>
      </p:sp>
      <p:sp>
        <p:nvSpPr>
          <p:cNvPr id="4" name="Text Placeholder 3"/>
          <p:cNvSpPr>
            <a:spLocks noGrp="1"/>
          </p:cNvSpPr>
          <p:nvPr>
            <p:ph type="body" idx="1"/>
          </p:nvPr>
        </p:nvSpPr>
        <p:spPr/>
        <p:txBody>
          <a:bodyPr>
            <a:normAutofit/>
          </a:bodyPr>
          <a:lstStyle/>
          <a:p>
            <a:endParaRPr lang="en-US" dirty="0"/>
          </a:p>
          <a:p>
            <a:endParaRPr lang="en-US" dirty="0"/>
          </a:p>
          <a:p>
            <a:endParaRPr lang="en-US" sz="6400" dirty="0"/>
          </a:p>
        </p:txBody>
      </p:sp>
      <p:pic>
        <p:nvPicPr>
          <p:cNvPr id="2050" name="Picture 2" descr="Image result for nothing about us without u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295400" y="4572000"/>
            <a:ext cx="9912350" cy="6923088"/>
          </a:xfrm>
          <a:prstGeom prst="rect">
            <a:avLst/>
          </a:prstGeom>
          <a:noFill/>
          <a:ln w="57150">
            <a:solidFill>
              <a:schemeClr val="accent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BCAB4C-17E7-4EBC-8D47-AEC5E7EFEBB4}"/>
              </a:ext>
            </a:extLst>
          </p:cNvPr>
          <p:cNvSpPr txBox="1"/>
          <p:nvPr/>
        </p:nvSpPr>
        <p:spPr>
          <a:xfrm>
            <a:off x="11963400" y="5416897"/>
            <a:ext cx="11816222" cy="5827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825500" rtl="0" fontAlgn="auto" latinLnBrk="0" hangingPunct="0">
              <a:lnSpc>
                <a:spcPct val="100000"/>
              </a:lnSpc>
              <a:spcBef>
                <a:spcPts val="0"/>
              </a:spcBef>
              <a:spcAft>
                <a:spcPts val="0"/>
              </a:spcAft>
              <a:buSzTx/>
              <a:tabLst/>
            </a:pPr>
            <a:r>
              <a:rPr lang="en-US" sz="6000" b="0" dirty="0">
                <a:latin typeface="Roboto Slab" pitchFamily="2" charset="0"/>
                <a:ea typeface="Roboto Slab" pitchFamily="2" charset="0"/>
              </a:rPr>
              <a:t>Provide opportunities for problem- solving, decision-making, goal- setting, helping others and sharing power with youth in real ways.</a:t>
            </a:r>
          </a:p>
          <a:p>
            <a:pPr marL="457200" marR="0" indent="-457200" algn="l" defTabSz="825500" rtl="0" fontAlgn="auto" latinLnBrk="0" hangingPunct="0">
              <a:lnSpc>
                <a:spcPct val="100000"/>
              </a:lnSpc>
              <a:spcBef>
                <a:spcPts val="0"/>
              </a:spcBef>
              <a:spcAft>
                <a:spcPts val="0"/>
              </a:spcAft>
              <a:buSzTx/>
              <a:buFont typeface="Arial" panose="020B0604020202020204" pitchFamily="34" charset="0"/>
              <a:buChar char="•"/>
              <a:tabLst/>
            </a:pPr>
            <a:endParaRPr kumimoji="0" lang="en-US" sz="6600" b="0" i="0" u="none" strike="noStrike" cap="none" spc="0" normalizeH="0" baseline="0" dirty="0">
              <a:ln>
                <a:noFill/>
              </a:ln>
              <a:solidFill>
                <a:srgbClr val="000000"/>
              </a:solidFill>
              <a:effectLst/>
              <a:uFillTx/>
              <a:latin typeface="Roboto Slab Bold"/>
              <a:sym typeface="Helvetica Neue"/>
            </a:endParaRPr>
          </a:p>
          <a:p>
            <a:pPr marR="0" algn="l" defTabSz="825500" rtl="0" fontAlgn="auto" latinLnBrk="0" hangingPunct="0">
              <a:lnSpc>
                <a:spcPct val="100000"/>
              </a:lnSpc>
              <a:spcBef>
                <a:spcPts val="0"/>
              </a:spcBef>
              <a:spcAft>
                <a:spcPts val="0"/>
              </a:spcAft>
              <a:buSzTx/>
              <a:tabLst/>
            </a:pPr>
            <a:endParaRPr kumimoji="0" lang="en-US" sz="6600" b="0" i="0" u="none" strike="noStrike" cap="none" spc="0" normalizeH="0" baseline="0" dirty="0">
              <a:ln>
                <a:noFill/>
              </a:ln>
              <a:solidFill>
                <a:srgbClr val="000000"/>
              </a:solidFill>
              <a:effectLst/>
              <a:uFillTx/>
              <a:latin typeface="Roboto Slab Bold"/>
              <a:sym typeface="Helvetica Neue"/>
            </a:endParaRPr>
          </a:p>
        </p:txBody>
      </p:sp>
    </p:spTree>
    <p:extLst>
      <p:ext uri="{BB962C8B-B14F-4D97-AF65-F5344CB8AC3E}">
        <p14:creationId xmlns:p14="http://schemas.microsoft.com/office/powerpoint/2010/main" val="43595869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1" y="12345931"/>
            <a:ext cx="91438" cy="91438"/>
          </a:xfrm>
        </p:spPr>
        <p:txBody>
          <a:bodyPr>
            <a:normAutofit fontScale="25000" lnSpcReduction="20000"/>
          </a:bodyPr>
          <a:lstStyle/>
          <a:p>
            <a:endParaRPr lang="en-US" dirty="0"/>
          </a:p>
          <a:p>
            <a:endParaRPr lang="en-US" dirty="0"/>
          </a:p>
          <a:p>
            <a:endParaRPr lang="en-US" sz="6400" dirty="0"/>
          </a:p>
        </p:txBody>
      </p:sp>
      <p:sp>
        <p:nvSpPr>
          <p:cNvPr id="7" name="Title 1">
            <a:extLst>
              <a:ext uri="{FF2B5EF4-FFF2-40B4-BE49-F238E27FC236}">
                <a16:creationId xmlns:a16="http://schemas.microsoft.com/office/drawing/2014/main" id="{CB2BEB98-DD52-438F-8A21-0212A86171A6}"/>
              </a:ext>
            </a:extLst>
          </p:cNvPr>
          <p:cNvSpPr>
            <a:spLocks noGrp="1"/>
          </p:cNvSpPr>
          <p:nvPr>
            <p:ph type="title"/>
          </p:nvPr>
        </p:nvSpPr>
        <p:spPr>
          <a:xfrm>
            <a:off x="534230" y="-837121"/>
            <a:ext cx="22754390" cy="4231504"/>
          </a:xfrm>
        </p:spPr>
        <p:txBody>
          <a:bodyPr>
            <a:normAutofit/>
          </a:bodyPr>
          <a:lstStyle/>
          <a:p>
            <a:pPr algn="ctr"/>
            <a:r>
              <a:rPr lang="en-US" sz="10000" dirty="0">
                <a:solidFill>
                  <a:schemeClr val="tx1"/>
                </a:solidFill>
              </a:rPr>
              <a:t>Positive and High Expectations</a:t>
            </a:r>
            <a:br>
              <a:rPr lang="en-US" sz="10000" dirty="0">
                <a:solidFill>
                  <a:schemeClr val="tx1"/>
                </a:solidFill>
              </a:rPr>
            </a:br>
            <a:r>
              <a:rPr lang="en-US" sz="10000" dirty="0">
                <a:solidFill>
                  <a:schemeClr val="tx1"/>
                </a:solidFill>
              </a:rPr>
              <a:t>…with support</a:t>
            </a:r>
          </a:p>
        </p:txBody>
      </p:sp>
      <p:pic>
        <p:nvPicPr>
          <p:cNvPr id="10" name="Picture 4" descr="Image result for HIGH EXPECTATIONS">
            <a:extLst>
              <a:ext uri="{FF2B5EF4-FFF2-40B4-BE49-F238E27FC236}">
                <a16:creationId xmlns:a16="http://schemas.microsoft.com/office/drawing/2014/main" id="{04DC98AA-1C5E-4149-A8DB-8716F8B88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9600"/>
            <a:ext cx="10487020" cy="6953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3168252-FD73-4AE2-89EA-45A8BFB5CFD1}"/>
              </a:ext>
            </a:extLst>
          </p:cNvPr>
          <p:cNvSpPr txBox="1"/>
          <p:nvPr/>
        </p:nvSpPr>
        <p:spPr>
          <a:xfrm>
            <a:off x="12192000" y="5121332"/>
            <a:ext cx="11256176" cy="55502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Roboto Slab" pitchFamily="2" charset="0"/>
                <a:ea typeface="Roboto Slab" pitchFamily="2" charset="0"/>
                <a:sym typeface="Helvetica Neue"/>
              </a:rPr>
              <a:t>High expectation messages communicate firm guidance, structure and challenge but also convey a belief in the innate resilience of youth.  </a:t>
            </a:r>
          </a:p>
          <a:p>
            <a:pPr marL="0" marR="0" indent="0" algn="ctr" defTabSz="825500" rtl="0" fontAlgn="auto" latinLnBrk="0" hangingPunct="0">
              <a:lnSpc>
                <a:spcPct val="100000"/>
              </a:lnSpc>
              <a:spcBef>
                <a:spcPts val="0"/>
              </a:spcBef>
              <a:spcAft>
                <a:spcPts val="0"/>
              </a:spcAft>
              <a:buClrTx/>
              <a:buSzTx/>
              <a:buFontTx/>
              <a:buNone/>
              <a:tabLst/>
            </a:pPr>
            <a:endParaRPr kumimoji="0" lang="en-US" sz="5400" b="0" i="0" u="none" strike="noStrike" cap="none" spc="0" normalizeH="0" baseline="0" dirty="0">
              <a:ln>
                <a:noFill/>
              </a:ln>
              <a:solidFill>
                <a:srgbClr val="000000"/>
              </a:solidFill>
              <a:effectLst/>
              <a:uFillTx/>
              <a:latin typeface="Roboto Slab" pitchFamily="2" charset="0"/>
              <a:ea typeface="Roboto Slab" pitchFamily="2" charset="0"/>
              <a:sym typeface="Helvetica Neue"/>
            </a:endParaRPr>
          </a:p>
        </p:txBody>
      </p:sp>
    </p:spTree>
    <p:extLst>
      <p:ext uri="{BB962C8B-B14F-4D97-AF65-F5344CB8AC3E}">
        <p14:creationId xmlns:p14="http://schemas.microsoft.com/office/powerpoint/2010/main" val="359005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t>HOUSEKEEPING</a:t>
            </a:r>
            <a:endParaRPr lang="en-US" sz="8800" cap="small" dirty="0"/>
          </a:p>
        </p:txBody>
      </p:sp>
      <p:sp>
        <p:nvSpPr>
          <p:cNvPr id="3" name="Text Placeholder 2"/>
          <p:cNvSpPr>
            <a:spLocks noGrp="1"/>
          </p:cNvSpPr>
          <p:nvPr>
            <p:ph type="body" idx="1"/>
          </p:nvPr>
        </p:nvSpPr>
        <p:spPr>
          <a:xfrm>
            <a:off x="1689100" y="2819400"/>
            <a:ext cx="21005800" cy="10896600"/>
          </a:xfrm>
        </p:spPr>
        <p:txBody>
          <a:bodyPr>
            <a:normAutofit/>
          </a:bodyPr>
          <a:lstStyle/>
          <a:p>
            <a:pPr marL="0" indent="0">
              <a:spcBef>
                <a:spcPts val="0"/>
              </a:spcBef>
              <a:buNone/>
            </a:pPr>
            <a:br>
              <a:rPr lang="en-US" dirty="0"/>
            </a:br>
            <a:endParaRPr lang="en-US" dirty="0"/>
          </a:p>
          <a:p>
            <a:pPr>
              <a:spcBef>
                <a:spcPts val="0"/>
              </a:spcBef>
            </a:pPr>
            <a:r>
              <a:rPr lang="en-US" u="sng" dirty="0"/>
              <a:t>Private comments</a:t>
            </a:r>
            <a:r>
              <a:rPr lang="en-US" dirty="0"/>
              <a:t> to other participants can be viewed by host at the end</a:t>
            </a:r>
          </a:p>
          <a:p>
            <a:pPr>
              <a:spcBef>
                <a:spcPts val="0"/>
              </a:spcBef>
            </a:pPr>
            <a:endParaRPr lang="en-US" dirty="0"/>
          </a:p>
          <a:p>
            <a:pPr>
              <a:spcBef>
                <a:spcPts val="0"/>
              </a:spcBef>
            </a:pPr>
            <a:r>
              <a:rPr lang="en-US" dirty="0"/>
              <a:t>Use </a:t>
            </a:r>
            <a:r>
              <a:rPr lang="en-US" u="sng" dirty="0"/>
              <a:t>mute</a:t>
            </a:r>
            <a:r>
              <a:rPr lang="en-US" dirty="0"/>
              <a:t> when not actively speaking</a:t>
            </a:r>
            <a:br>
              <a:rPr lang="en-US" dirty="0"/>
            </a:br>
            <a:endParaRPr lang="en-US" dirty="0"/>
          </a:p>
          <a:p>
            <a:pPr>
              <a:spcBef>
                <a:spcPts val="0"/>
              </a:spcBef>
            </a:pPr>
            <a:r>
              <a:rPr lang="en-US" dirty="0"/>
              <a:t>Use </a:t>
            </a:r>
            <a:r>
              <a:rPr lang="en-US" u="sng" dirty="0"/>
              <a:t>raise hand</a:t>
            </a:r>
            <a:r>
              <a:rPr lang="en-US" dirty="0"/>
              <a:t> or </a:t>
            </a:r>
            <a:r>
              <a:rPr lang="en-US" u="sng" dirty="0"/>
              <a:t>chat</a:t>
            </a:r>
            <a:r>
              <a:rPr lang="en-US" dirty="0"/>
              <a:t> feature to minimize over-talking</a:t>
            </a:r>
            <a:br>
              <a:rPr lang="en-US" dirty="0"/>
            </a:br>
            <a:endParaRPr lang="en-US" dirty="0"/>
          </a:p>
          <a:p>
            <a:pPr>
              <a:spcBef>
                <a:spcPts val="0"/>
              </a:spcBef>
            </a:pPr>
            <a:r>
              <a:rPr lang="en-US" u="sng" dirty="0"/>
              <a:t>A break</a:t>
            </a:r>
            <a:r>
              <a:rPr lang="en-US" dirty="0"/>
              <a:t> will be provided during workshop</a:t>
            </a:r>
          </a:p>
        </p:txBody>
      </p:sp>
    </p:spTree>
    <p:extLst>
      <p:ext uri="{BB962C8B-B14F-4D97-AF65-F5344CB8AC3E}">
        <p14:creationId xmlns:p14="http://schemas.microsoft.com/office/powerpoint/2010/main" val="53558900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0" y="4953000"/>
            <a:ext cx="9829800" cy="2286000"/>
          </a:xfrm>
        </p:spPr>
        <p:txBody>
          <a:bodyPr>
            <a:normAutofit/>
          </a:bodyPr>
          <a:lstStyle/>
          <a:p>
            <a:pPr algn="ctr"/>
            <a:r>
              <a:rPr lang="en-US" dirty="0">
                <a:solidFill>
                  <a:schemeClr val="tx1"/>
                </a:solidFill>
              </a:rPr>
              <a:t>Mastery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511"/>
          <a:stretch/>
        </p:blipFill>
        <p:spPr>
          <a:xfrm>
            <a:off x="996846" y="1828800"/>
            <a:ext cx="14581686" cy="9677400"/>
          </a:xfrm>
          <a:prstGeom prst="rect">
            <a:avLst/>
          </a:prstGeom>
        </p:spPr>
      </p:pic>
    </p:spTree>
    <p:extLst>
      <p:ext uri="{BB962C8B-B14F-4D97-AF65-F5344CB8AC3E}">
        <p14:creationId xmlns:p14="http://schemas.microsoft.com/office/powerpoint/2010/main" val="1809039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9100" y="8382000"/>
            <a:ext cx="21005800" cy="2286000"/>
          </a:xfrm>
        </p:spPr>
        <p:txBody>
          <a:bodyPr>
            <a:normAutofit fontScale="90000"/>
          </a:bodyPr>
          <a:lstStyle/>
          <a:p>
            <a:r>
              <a:rPr lang="en-US" sz="9600" dirty="0"/>
              <a:t>When ordinary conversations become </a:t>
            </a:r>
            <a:r>
              <a:rPr lang="en-US" sz="9600" dirty="0">
                <a:solidFill>
                  <a:srgbClr val="2BA6DB"/>
                </a:solidFill>
              </a:rPr>
              <a:t>extraordinary</a:t>
            </a:r>
            <a:br>
              <a:rPr lang="en-US" sz="9600" dirty="0">
                <a:solidFill>
                  <a:srgbClr val="2BA6DB"/>
                </a:solidFill>
              </a:rPr>
            </a:br>
            <a:endParaRPr lang="en-US" dirty="0"/>
          </a:p>
        </p:txBody>
      </p:sp>
      <p:pic>
        <p:nvPicPr>
          <p:cNvPr id="2050" name="Picture 2" descr="Image result for real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869" y="2409423"/>
            <a:ext cx="14165546" cy="379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4547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broken heart">
            <a:extLst>
              <a:ext uri="{FF2B5EF4-FFF2-40B4-BE49-F238E27FC236}">
                <a16:creationId xmlns:a16="http://schemas.microsoft.com/office/drawing/2014/main" id="{F18C38E2-C475-4D09-B87E-C3DAA7CA2B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3760" b="-1"/>
          <a:stretch/>
        </p:blipFill>
        <p:spPr bwMode="auto">
          <a:xfrm>
            <a:off x="11757698" y="10"/>
            <a:ext cx="12626300" cy="1371598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olidFill>
            <a:srgbClr val="FFFFFF">
              <a:shade val="85000"/>
            </a:srgbClr>
          </a:solidFill>
        </p:spPr>
      </p:pic>
      <p:sp>
        <p:nvSpPr>
          <p:cNvPr id="5" name="Title 1">
            <a:extLst>
              <a:ext uri="{FF2B5EF4-FFF2-40B4-BE49-F238E27FC236}">
                <a16:creationId xmlns:a16="http://schemas.microsoft.com/office/drawing/2014/main" id="{168B89F6-C009-47AE-BB04-66B10D7DB94B}"/>
              </a:ext>
            </a:extLst>
          </p:cNvPr>
          <p:cNvSpPr>
            <a:spLocks noGrp="1"/>
          </p:cNvSpPr>
          <p:nvPr>
            <p:ph type="title"/>
          </p:nvPr>
        </p:nvSpPr>
        <p:spPr>
          <a:xfrm>
            <a:off x="228600" y="3733800"/>
            <a:ext cx="11658600" cy="3385588"/>
          </a:xfrm>
        </p:spPr>
        <p:txBody>
          <a:bodyPr vert="horz" lIns="91440" tIns="45720" rIns="91440" bIns="45720" rtlCol="0" anchor="ctr">
            <a:normAutofit/>
          </a:bodyPr>
          <a:lstStyle/>
          <a:p>
            <a:pPr defTabSz="914400" rtl="0">
              <a:lnSpc>
                <a:spcPct val="90000"/>
              </a:lnSpc>
              <a:spcBef>
                <a:spcPct val="0"/>
              </a:spcBef>
            </a:pPr>
            <a:r>
              <a:rPr lang="en-US" kern="1200" dirty="0">
                <a:solidFill>
                  <a:schemeClr val="tx1"/>
                </a:solidFill>
                <a:ea typeface="+mj-ea"/>
                <a:cs typeface="+mj-cs"/>
              </a:rPr>
              <a:t>Creative Expression</a:t>
            </a:r>
          </a:p>
        </p:txBody>
      </p:sp>
      <p:sp>
        <p:nvSpPr>
          <p:cNvPr id="6" name="Text Placeholder 3">
            <a:extLst>
              <a:ext uri="{FF2B5EF4-FFF2-40B4-BE49-F238E27FC236}">
                <a16:creationId xmlns:a16="http://schemas.microsoft.com/office/drawing/2014/main" id="{52122596-0EBA-4D4A-A0FE-62362A3EF5F1}"/>
              </a:ext>
            </a:extLst>
          </p:cNvPr>
          <p:cNvSpPr txBox="1">
            <a:spLocks/>
          </p:cNvSpPr>
          <p:nvPr/>
        </p:nvSpPr>
        <p:spPr>
          <a:xfrm>
            <a:off x="1310640" y="7815372"/>
            <a:ext cx="10240226" cy="3462228"/>
          </a:xfrm>
          <a:prstGeom prst="rect">
            <a:avLst/>
          </a:prstGeom>
        </p:spPr>
        <p:txBody>
          <a:bodyPr vert="horz" lIns="91440" tIns="45720" rIns="91440" bIns="45720" rtlCol="0">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defTabSz="914400" rtl="0" hangingPunct="1">
              <a:lnSpc>
                <a:spcPct val="90000"/>
              </a:lnSpc>
              <a:buFontTx/>
              <a:buNone/>
            </a:pPr>
            <a:r>
              <a:rPr lang="en-US" sz="5400" kern="1200" dirty="0">
                <a:solidFill>
                  <a:schemeClr val="tx1"/>
                </a:solidFill>
                <a:latin typeface="+mn-lt"/>
                <a:ea typeface="+mn-ea"/>
                <a:cs typeface="+mn-cs"/>
              </a:rPr>
              <a:t>“If your heart is broken, make art with the pieces”</a:t>
            </a:r>
          </a:p>
          <a:p>
            <a:pPr marL="0" indent="0" algn="ctr" defTabSz="914400" rtl="0" hangingPunct="1">
              <a:lnSpc>
                <a:spcPct val="90000"/>
              </a:lnSpc>
              <a:buFontTx/>
              <a:buNone/>
            </a:pPr>
            <a:r>
              <a:rPr lang="en-US" sz="4400" kern="1200" dirty="0">
                <a:solidFill>
                  <a:schemeClr val="tx1"/>
                </a:solidFill>
                <a:latin typeface="+mn-lt"/>
                <a:ea typeface="+mn-ea"/>
                <a:cs typeface="+mn-cs"/>
              </a:rPr>
              <a:t>Shane </a:t>
            </a:r>
            <a:r>
              <a:rPr lang="en-US" sz="4400" kern="1200" dirty="0" err="1">
                <a:solidFill>
                  <a:schemeClr val="tx1"/>
                </a:solidFill>
                <a:latin typeface="+mn-lt"/>
                <a:ea typeface="+mn-ea"/>
                <a:cs typeface="+mn-cs"/>
              </a:rPr>
              <a:t>Koyczan</a:t>
            </a:r>
            <a:r>
              <a:rPr lang="en-US" sz="4400" kern="1200" dirty="0">
                <a:solidFill>
                  <a:schemeClr val="tx1"/>
                </a:solidFill>
                <a:latin typeface="+mn-lt"/>
                <a:ea typeface="+mn-ea"/>
                <a:cs typeface="+mn-cs"/>
              </a:rPr>
              <a:t>, Poet</a:t>
            </a:r>
          </a:p>
        </p:txBody>
      </p:sp>
      <p:cxnSp>
        <p:nvCxnSpPr>
          <p:cNvPr id="10" name="Straight Connector 9"/>
          <p:cNvCxnSpPr/>
          <p:nvPr/>
        </p:nvCxnSpPr>
        <p:spPr>
          <a:xfrm>
            <a:off x="1143000" y="7315200"/>
            <a:ext cx="102108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7166418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helping others">
            <a:extLst>
              <a:ext uri="{FF2B5EF4-FFF2-40B4-BE49-F238E27FC236}">
                <a16:creationId xmlns:a16="http://schemas.microsoft.com/office/drawing/2014/main" id="{3489ED87-D936-47E1-888C-1099DCBAD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0"/>
            <a:ext cx="10668000" cy="6670675"/>
          </a:xfrm>
          <a:prstGeom prst="ellipse">
            <a:avLst/>
          </a:prstGeom>
          <a:ln w="63500" cap="rnd">
            <a:noFill/>
            <a:miter lim="400000"/>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88162AD-3773-4B09-9434-12DF4A967C76}"/>
              </a:ext>
            </a:extLst>
          </p:cNvPr>
          <p:cNvSpPr txBox="1">
            <a:spLocks/>
          </p:cNvSpPr>
          <p:nvPr/>
        </p:nvSpPr>
        <p:spPr>
          <a:xfrm>
            <a:off x="12192000" y="3505200"/>
            <a:ext cx="120396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a:lstStyle>
          <a:p>
            <a:pPr hangingPunct="1"/>
            <a:r>
              <a:rPr lang="en-US" dirty="0">
                <a:solidFill>
                  <a:schemeClr val="tx1"/>
                </a:solidFill>
              </a:rPr>
              <a:t>Service to Others</a:t>
            </a:r>
          </a:p>
        </p:txBody>
      </p:sp>
      <p:sp>
        <p:nvSpPr>
          <p:cNvPr id="11" name="Content Placeholder 2">
            <a:extLst>
              <a:ext uri="{FF2B5EF4-FFF2-40B4-BE49-F238E27FC236}">
                <a16:creationId xmlns:a16="http://schemas.microsoft.com/office/drawing/2014/main" id="{E31E3075-9D92-4B1E-816F-BADB20DF4976}"/>
              </a:ext>
            </a:extLst>
          </p:cNvPr>
          <p:cNvSpPr>
            <a:spLocks noGrp="1"/>
          </p:cNvSpPr>
          <p:nvPr>
            <p:ph type="body" idx="1"/>
          </p:nvPr>
        </p:nvSpPr>
        <p:spPr>
          <a:xfrm>
            <a:off x="12496800" y="6248400"/>
            <a:ext cx="10668000" cy="3886200"/>
          </a:xfrm>
        </p:spPr>
        <p:txBody>
          <a:bodyPr>
            <a:normAutofit/>
          </a:bodyPr>
          <a:lstStyle/>
          <a:p>
            <a:pPr marL="0" indent="0" algn="ctr">
              <a:buNone/>
            </a:pPr>
            <a:r>
              <a:rPr lang="en-US" sz="7200" dirty="0"/>
              <a:t>“We rise by lifting others.”</a:t>
            </a:r>
          </a:p>
          <a:p>
            <a:pPr marL="0" indent="0" algn="ctr">
              <a:spcBef>
                <a:spcPts val="2500"/>
              </a:spcBef>
              <a:buNone/>
            </a:pPr>
            <a:r>
              <a:rPr lang="en-US" sz="7200" dirty="0"/>
              <a:t>-</a:t>
            </a:r>
            <a:r>
              <a:rPr lang="en-US" sz="4800" dirty="0"/>
              <a:t>Robert Ingersoll</a:t>
            </a:r>
          </a:p>
        </p:txBody>
      </p:sp>
    </p:spTree>
    <p:extLst>
      <p:ext uri="{BB962C8B-B14F-4D97-AF65-F5344CB8AC3E}">
        <p14:creationId xmlns:p14="http://schemas.microsoft.com/office/powerpoint/2010/main" val="142023036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13D8DA-B72B-46FB-9E5D-656A0EB0A4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15168" cy="13716000"/>
          </a:xfrm>
          <a:prstGeom prst="rect">
            <a:avLst/>
          </a:prstGeom>
          <a:solidFill>
            <a:srgbClr val="3C4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26">
            <a:extLst>
              <a:ext uri="{FF2B5EF4-FFF2-40B4-BE49-F238E27FC236}">
                <a16:creationId xmlns:a16="http://schemas.microsoft.com/office/drawing/2014/main" id="{63CDDC8E-3FD0-4545-A664-7661835B458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490" y="1280160"/>
            <a:ext cx="9618350" cy="11155636"/>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cultural identity">
            <a:extLst>
              <a:ext uri="{FF2B5EF4-FFF2-40B4-BE49-F238E27FC236}">
                <a16:creationId xmlns:a16="http://schemas.microsoft.com/office/drawing/2014/main" id="{354CC4A4-32D1-4E26-B2CA-77329FE9F0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472411" y="1882743"/>
            <a:ext cx="7260506" cy="9875520"/>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6" name="Title 1"/>
          <p:cNvSpPr txBox="1">
            <a:spLocks/>
          </p:cNvSpPr>
          <p:nvPr/>
        </p:nvSpPr>
        <p:spPr>
          <a:xfrm>
            <a:off x="12826222" y="4953000"/>
            <a:ext cx="10277616" cy="1751946"/>
          </a:xfrm>
          <a:prstGeom prst="rect">
            <a:avLst/>
          </a:prstGeom>
          <a:noFill/>
          <a:ln w="12700">
            <a:miter lim="400000"/>
          </a:ln>
          <a:extLst>
            <a:ext uri="{C572A759-6A51-4108-AA02-DFA0A04FC94B}">
              <ma14:wrappingTextBoxFlag xmlns="" xmlns:ma14="http://schemas.microsoft.com/office/mac/drawingml/2011/main" val="1"/>
            </a:ext>
          </a:extLst>
        </p:spPr>
        <p:txBody>
          <a:bodyPr vert="horz" lIns="91440" tIns="45720" rIns="91440" bIns="45720" rtlCol="0" anchor="b">
            <a:normAutofit/>
          </a:bodyPr>
          <a:lst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a:lstStyle>
          <a:p>
            <a:pPr defTabSz="914400" rtl="0" hangingPunct="1">
              <a:lnSpc>
                <a:spcPct val="90000"/>
              </a:lnSpc>
              <a:spcBef>
                <a:spcPct val="0"/>
              </a:spcBef>
            </a:pPr>
            <a:r>
              <a:rPr lang="en-US" sz="10000" kern="1200">
                <a:solidFill>
                  <a:schemeClr val="tx1"/>
                </a:solidFill>
                <a:ea typeface="+mj-ea"/>
                <a:cs typeface="+mj-cs"/>
              </a:rPr>
              <a:t>Cultural Identity</a:t>
            </a:r>
            <a:endParaRPr lang="en-US" sz="10000" kern="1200" dirty="0">
              <a:solidFill>
                <a:schemeClr val="tx1"/>
              </a:solidFill>
              <a:ea typeface="+mj-ea"/>
              <a:cs typeface="+mj-cs"/>
            </a:endParaRPr>
          </a:p>
        </p:txBody>
      </p:sp>
      <p:sp>
        <p:nvSpPr>
          <p:cNvPr id="7" name="Text Placeholder 2"/>
          <p:cNvSpPr txBox="1">
            <a:spLocks/>
          </p:cNvSpPr>
          <p:nvPr/>
        </p:nvSpPr>
        <p:spPr>
          <a:xfrm>
            <a:off x="12349843" y="7150308"/>
            <a:ext cx="12039600" cy="4121548"/>
          </a:xfrm>
          <a:prstGeom prst="rect">
            <a:avLst/>
          </a:prstGeom>
          <a:noFill/>
        </p:spPr>
        <p:txBody>
          <a:bodyPr vert="horz" lIns="91440" tIns="45720" rIns="91440" bIns="45720" rtlCol="0">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defTabSz="914400" rtl="0" hangingPunct="1">
              <a:lnSpc>
                <a:spcPct val="90000"/>
              </a:lnSpc>
              <a:spcBef>
                <a:spcPts val="1000"/>
              </a:spcBef>
              <a:buFontTx/>
              <a:buNone/>
            </a:pPr>
            <a:r>
              <a:rPr lang="en-US" sz="5400" kern="1200" dirty="0">
                <a:solidFill>
                  <a:schemeClr val="tx1"/>
                </a:solidFill>
                <a:latin typeface="Roboto Slab Bold"/>
                <a:ea typeface="+mn-ea"/>
                <a:cs typeface="+mn-cs"/>
              </a:rPr>
              <a:t>To Be Seen. Understood. Empowered</a:t>
            </a:r>
            <a:r>
              <a:rPr lang="en-US" sz="2400" kern="1200" dirty="0">
                <a:solidFill>
                  <a:schemeClr val="tx1"/>
                </a:solidFill>
                <a:latin typeface="+mn-lt"/>
                <a:ea typeface="+mn-ea"/>
                <a:cs typeface="+mn-cs"/>
              </a:rPr>
              <a:t>.</a:t>
            </a:r>
          </a:p>
        </p:txBody>
      </p:sp>
    </p:spTree>
    <p:extLst>
      <p:ext uri="{BB962C8B-B14F-4D97-AF65-F5344CB8AC3E}">
        <p14:creationId xmlns:p14="http://schemas.microsoft.com/office/powerpoint/2010/main" val="16733237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73768" y="642354"/>
            <a:ext cx="8664614" cy="12359104"/>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p:cNvSpPr>
            <a:spLocks noGrp="1"/>
          </p:cNvSpPr>
          <p:nvPr>
            <p:ph type="title"/>
          </p:nvPr>
        </p:nvSpPr>
        <p:spPr>
          <a:xfrm>
            <a:off x="690097" y="1524909"/>
            <a:ext cx="8664614" cy="5775158"/>
          </a:xfrm>
        </p:spPr>
        <p:txBody>
          <a:bodyPr vert="horz" lIns="91440" tIns="45720" rIns="91440" bIns="45720" rtlCol="0" anchor="b">
            <a:normAutofit/>
          </a:bodyPr>
          <a:lstStyle/>
          <a:p>
            <a:pPr algn="ctr" defTabSz="914400" rtl="0">
              <a:lnSpc>
                <a:spcPct val="90000"/>
              </a:lnSpc>
              <a:spcBef>
                <a:spcPct val="0"/>
              </a:spcBef>
            </a:pPr>
            <a:r>
              <a:rPr lang="en-US" sz="9000" kern="1200">
                <a:solidFill>
                  <a:schemeClr val="bg1"/>
                </a:solidFill>
                <a:ea typeface="+mj-ea"/>
                <a:cs typeface="+mj-cs"/>
              </a:rPr>
              <a:t>Resilience in Us</a:t>
            </a:r>
            <a:endParaRPr lang="en-US" sz="9000" kern="1200" dirty="0">
              <a:solidFill>
                <a:schemeClr val="bg1"/>
              </a:solidFill>
              <a:ea typeface="+mj-ea"/>
              <a:cs typeface="+mj-cs"/>
            </a:endParaRPr>
          </a:p>
        </p:txBody>
      </p:sp>
      <p:sp>
        <p:nvSpPr>
          <p:cNvPr id="7" name="Text Placeholder 2"/>
          <p:cNvSpPr>
            <a:spLocks noGrp="1"/>
          </p:cNvSpPr>
          <p:nvPr>
            <p:ph type="body" idx="1"/>
          </p:nvPr>
        </p:nvSpPr>
        <p:spPr>
          <a:xfrm>
            <a:off x="990600" y="8341002"/>
            <a:ext cx="8001000" cy="3051194"/>
          </a:xfrm>
        </p:spPr>
        <p:txBody>
          <a:bodyPr vert="horz" lIns="91440" tIns="45720" rIns="91440" bIns="45720" rtlCol="0">
            <a:noAutofit/>
          </a:bodyPr>
          <a:lstStyle/>
          <a:p>
            <a:pPr marL="0" indent="0" algn="ctr" defTabSz="914400" rtl="0">
              <a:lnSpc>
                <a:spcPct val="90000"/>
              </a:lnSpc>
              <a:spcBef>
                <a:spcPts val="1000"/>
              </a:spcBef>
              <a:buNone/>
            </a:pPr>
            <a:r>
              <a:rPr lang="en-US" sz="5400" kern="1200" dirty="0">
                <a:solidFill>
                  <a:schemeClr val="bg2"/>
                </a:solidFill>
                <a:latin typeface="Roboto Slab Bold"/>
                <a:ea typeface="+mn-ea"/>
                <a:cs typeface="+mn-cs"/>
              </a:rPr>
              <a:t>How can we use a resiliency framework for youth if we are stressed and burned out ourselves?</a:t>
            </a:r>
            <a:endParaRPr lang="en-US" sz="5400" i="1" kern="1200" dirty="0">
              <a:solidFill>
                <a:schemeClr val="bg2"/>
              </a:solidFill>
              <a:latin typeface="Roboto Slab Bold"/>
              <a:ea typeface="+mn-ea"/>
              <a:cs typeface="+mn-cs"/>
            </a:endParaRPr>
          </a:p>
        </p:txBody>
      </p:sp>
      <p:pic>
        <p:nvPicPr>
          <p:cNvPr id="1026" name="Picture 2" descr="YOU Matter: 5 Tips for Self-Care - NCCJ">
            <a:extLst>
              <a:ext uri="{FF2B5EF4-FFF2-40B4-BE49-F238E27FC236}">
                <a16:creationId xmlns:a16="http://schemas.microsoft.com/office/drawing/2014/main" id="{74C6754C-DC34-4312-B583-FF63CC559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1543" y="381000"/>
            <a:ext cx="12121657" cy="1257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3943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dirty="0"/>
              <a:t>The Resiliency Attitude</a:t>
            </a:r>
          </a:p>
        </p:txBody>
      </p:sp>
      <p:sp>
        <p:nvSpPr>
          <p:cNvPr id="8" name="Text Placeholder 7"/>
          <p:cNvSpPr>
            <a:spLocks noGrp="1"/>
          </p:cNvSpPr>
          <p:nvPr>
            <p:ph type="body" idx="1"/>
          </p:nvPr>
        </p:nvSpPr>
        <p:spPr>
          <a:xfrm>
            <a:off x="1689100" y="3657600"/>
            <a:ext cx="21005800" cy="7620000"/>
          </a:xfrm>
        </p:spPr>
        <p:txBody>
          <a:bodyPr>
            <a:normAutofit/>
          </a:bodyPr>
          <a:lstStyle/>
          <a:p>
            <a:pPr marL="0" indent="0" algn="ctr">
              <a:buNone/>
            </a:pPr>
            <a:r>
              <a:rPr lang="en-US" sz="5400" dirty="0">
                <a:solidFill>
                  <a:schemeClr val="tx1"/>
                </a:solidFill>
                <a:latin typeface="Roboto Slab" pitchFamily="2" charset="0"/>
                <a:ea typeface="Roboto Slab" pitchFamily="2" charset="0"/>
              </a:rPr>
              <a:t>“I see what is right with you, no matter what you have done in the past, no matter what problems you currently face. </a:t>
            </a:r>
          </a:p>
          <a:p>
            <a:pPr marL="0" indent="0" algn="ctr">
              <a:buNone/>
            </a:pPr>
            <a:r>
              <a:rPr lang="en-US" sz="5400" dirty="0">
                <a:solidFill>
                  <a:schemeClr val="tx1"/>
                </a:solidFill>
                <a:latin typeface="Roboto Slab" pitchFamily="2" charset="0"/>
                <a:ea typeface="Roboto Slab" pitchFamily="2" charset="0"/>
              </a:rPr>
              <a:t>Your strengths are more powerful than your ‘risks.’ </a:t>
            </a:r>
          </a:p>
          <a:p>
            <a:pPr marL="0" indent="0" algn="ctr">
              <a:buNone/>
            </a:pPr>
            <a:r>
              <a:rPr lang="en-US" sz="5400" dirty="0">
                <a:solidFill>
                  <a:schemeClr val="tx1"/>
                </a:solidFill>
                <a:latin typeface="Roboto Slab" pitchFamily="2" charset="0"/>
                <a:ea typeface="Roboto Slab" pitchFamily="2" charset="0"/>
              </a:rPr>
              <a:t>Whatever risks, problems, and adversity you are facing there are steps on the road to bouncing back – they are not the end of the road.”</a:t>
            </a:r>
          </a:p>
        </p:txBody>
      </p:sp>
      <p:sp>
        <p:nvSpPr>
          <p:cNvPr id="9" name="Rectangle 8"/>
          <p:cNvSpPr/>
          <p:nvPr/>
        </p:nvSpPr>
        <p:spPr>
          <a:xfrm>
            <a:off x="6114738" y="11929831"/>
            <a:ext cx="12192000" cy="584775"/>
          </a:xfrm>
          <a:prstGeom prst="rect">
            <a:avLst/>
          </a:prstGeom>
        </p:spPr>
        <p:txBody>
          <a:bodyPr>
            <a:spAutoFit/>
          </a:bodyPr>
          <a:lstStyle/>
          <a:p>
            <a:r>
              <a:rPr lang="en-US" sz="3200" dirty="0"/>
              <a:t>Nan Henderson, </a:t>
            </a:r>
            <a:r>
              <a:rPr lang="en-US" sz="3200" i="1" dirty="0"/>
              <a:t>Fostering Resiliency in Children and Youth</a:t>
            </a:r>
          </a:p>
        </p:txBody>
      </p:sp>
    </p:spTree>
    <p:extLst>
      <p:ext uri="{BB962C8B-B14F-4D97-AF65-F5344CB8AC3E}">
        <p14:creationId xmlns:p14="http://schemas.microsoft.com/office/powerpoint/2010/main" val="344151617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5C9B8F0-FF66-4C15-BD05-E86B8733184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74" y="10735816"/>
            <a:ext cx="6857926" cy="2980186"/>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4505C23-674B-4195-81D6-0C127FEAE3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35816"/>
            <a:ext cx="18322058" cy="2980186"/>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185" y="11129578"/>
            <a:ext cx="15438762" cy="2192662"/>
          </a:xfrm>
        </p:spPr>
        <p:txBody>
          <a:bodyPr vert="horz" lIns="91440" tIns="45720" rIns="91440" bIns="45720" rtlCol="0" anchor="ctr">
            <a:normAutofit/>
          </a:bodyPr>
          <a:lstStyle/>
          <a:p>
            <a:pPr defTabSz="914400" rtl="0">
              <a:lnSpc>
                <a:spcPct val="90000"/>
              </a:lnSpc>
              <a:spcBef>
                <a:spcPct val="0"/>
              </a:spcBef>
            </a:pPr>
            <a:r>
              <a:rPr lang="en-US" sz="14500" kern="1200" dirty="0">
                <a:solidFill>
                  <a:schemeClr val="tx1"/>
                </a:solidFill>
                <a:ea typeface="+mj-ea"/>
                <a:cs typeface="+mj-cs"/>
              </a:rPr>
              <a:t>Making an Impact</a:t>
            </a:r>
          </a:p>
        </p:txBody>
      </p:sp>
      <p:sp>
        <p:nvSpPr>
          <p:cNvPr id="4" name="Freeform: Shape 3">
            <a:extLst>
              <a:ext uri="{FF2B5EF4-FFF2-40B4-BE49-F238E27FC236}">
                <a16:creationId xmlns:a16="http://schemas.microsoft.com/office/drawing/2014/main" id="{5EE1B445-9B4B-46B7-A4E0-70AC3F849E8F}"/>
              </a:ext>
            </a:extLst>
          </p:cNvPr>
          <p:cNvSpPr/>
          <p:nvPr/>
        </p:nvSpPr>
        <p:spPr>
          <a:xfrm>
            <a:off x="1752572" y="1286934"/>
            <a:ext cx="6572250" cy="8161948"/>
          </a:xfrm>
          <a:custGeom>
            <a:avLst/>
            <a:gdLst>
              <a:gd name="connsiteX0" fmla="*/ 0 w 6572250"/>
              <a:gd name="connsiteY0" fmla="*/ 0 h 8161948"/>
              <a:gd name="connsiteX1" fmla="*/ 6572250 w 6572250"/>
              <a:gd name="connsiteY1" fmla="*/ 0 h 8161948"/>
              <a:gd name="connsiteX2" fmla="*/ 6572250 w 6572250"/>
              <a:gd name="connsiteY2" fmla="*/ 8161948 h 8161948"/>
              <a:gd name="connsiteX3" fmla="*/ 0 w 6572250"/>
              <a:gd name="connsiteY3" fmla="*/ 8161948 h 8161948"/>
              <a:gd name="connsiteX4" fmla="*/ 0 w 6572250"/>
              <a:gd name="connsiteY4" fmla="*/ 0 h 816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50" h="8161948">
                <a:moveTo>
                  <a:pt x="0" y="0"/>
                </a:moveTo>
                <a:lnTo>
                  <a:pt x="6572250" y="0"/>
                </a:lnTo>
                <a:lnTo>
                  <a:pt x="6572250" y="8161948"/>
                </a:lnTo>
                <a:lnTo>
                  <a:pt x="0" y="8161948"/>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12398" tIns="3431740" rIns="512398" bIns="493440" numCol="1" spcCol="1270" anchor="t" anchorCtr="0">
            <a:noAutofit/>
          </a:bodyPr>
          <a:lstStyle/>
          <a:p>
            <a:pPr marL="0" lvl="0" indent="0" algn="ctr" defTabSz="1600200">
              <a:lnSpc>
                <a:spcPct val="90000"/>
              </a:lnSpc>
              <a:spcBef>
                <a:spcPct val="0"/>
              </a:spcBef>
              <a:spcAft>
                <a:spcPct val="35000"/>
              </a:spcAft>
              <a:buNone/>
            </a:pPr>
            <a:r>
              <a:rPr lang="en-US" sz="3600" b="0" i="0" kern="1200" baseline="0" dirty="0">
                <a:latin typeface="Roboto Slab Bold"/>
              </a:rPr>
              <a:t>How have you promoted resilience for the youth you work with? </a:t>
            </a:r>
            <a:endParaRPr lang="en-US" sz="3600" kern="1200" dirty="0">
              <a:latin typeface="Roboto Slab Bold"/>
            </a:endParaRPr>
          </a:p>
        </p:txBody>
      </p:sp>
      <p:sp>
        <p:nvSpPr>
          <p:cNvPr id="6" name="Freeform: Shape 5">
            <a:extLst>
              <a:ext uri="{FF2B5EF4-FFF2-40B4-BE49-F238E27FC236}">
                <a16:creationId xmlns:a16="http://schemas.microsoft.com/office/drawing/2014/main" id="{C42AD0C1-CBE5-41FB-931B-6067FA8B6EFC}"/>
              </a:ext>
            </a:extLst>
          </p:cNvPr>
          <p:cNvSpPr/>
          <p:nvPr/>
        </p:nvSpPr>
        <p:spPr>
          <a:xfrm>
            <a:off x="3738232" y="2103128"/>
            <a:ext cx="2448584" cy="2448584"/>
          </a:xfrm>
          <a:custGeom>
            <a:avLst/>
            <a:gdLst>
              <a:gd name="connsiteX0" fmla="*/ 0 w 2448584"/>
              <a:gd name="connsiteY0" fmla="*/ 1224292 h 2448584"/>
              <a:gd name="connsiteX1" fmla="*/ 1224292 w 2448584"/>
              <a:gd name="connsiteY1" fmla="*/ 0 h 2448584"/>
              <a:gd name="connsiteX2" fmla="*/ 2448584 w 2448584"/>
              <a:gd name="connsiteY2" fmla="*/ 1224292 h 2448584"/>
              <a:gd name="connsiteX3" fmla="*/ 1224292 w 2448584"/>
              <a:gd name="connsiteY3" fmla="*/ 2448584 h 2448584"/>
              <a:gd name="connsiteX4" fmla="*/ 0 w 2448584"/>
              <a:gd name="connsiteY4" fmla="*/ 1224292 h 244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584" h="2448584">
                <a:moveTo>
                  <a:pt x="0" y="1224292"/>
                </a:moveTo>
                <a:cubicBezTo>
                  <a:pt x="0" y="548134"/>
                  <a:pt x="548134" y="0"/>
                  <a:pt x="1224292" y="0"/>
                </a:cubicBezTo>
                <a:cubicBezTo>
                  <a:pt x="1900450" y="0"/>
                  <a:pt x="2448584" y="548134"/>
                  <a:pt x="2448584" y="1224292"/>
                </a:cubicBezTo>
                <a:cubicBezTo>
                  <a:pt x="2448584" y="1900450"/>
                  <a:pt x="1900450" y="2448584"/>
                  <a:pt x="1224292" y="2448584"/>
                </a:cubicBezTo>
                <a:cubicBezTo>
                  <a:pt x="548134" y="2448584"/>
                  <a:pt x="0" y="1900450"/>
                  <a:pt x="0" y="1224292"/>
                </a:cubicBez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9488" tIns="371287" rIns="549488" bIns="371287" numCol="1" spcCol="1270" anchor="ctr" anchorCtr="0">
            <a:noAutofit/>
          </a:bodyPr>
          <a:lstStyle/>
          <a:p>
            <a:pPr marL="0" lvl="0" indent="0" algn="ctr" defTabSz="2133600">
              <a:lnSpc>
                <a:spcPct val="90000"/>
              </a:lnSpc>
              <a:spcBef>
                <a:spcPct val="0"/>
              </a:spcBef>
              <a:spcAft>
                <a:spcPct val="35000"/>
              </a:spcAft>
              <a:buNone/>
            </a:pPr>
            <a:r>
              <a:rPr lang="en-US" sz="4800" kern="1200"/>
              <a:t>1</a:t>
            </a:r>
          </a:p>
        </p:txBody>
      </p:sp>
      <p:sp>
        <p:nvSpPr>
          <p:cNvPr id="7" name="Rectangle 6">
            <a:extLst>
              <a:ext uri="{FF2B5EF4-FFF2-40B4-BE49-F238E27FC236}">
                <a16:creationId xmlns:a16="http://schemas.microsoft.com/office/drawing/2014/main" id="{7EDD5B09-D58C-4F60-83C2-1EA6AD68DFCE}"/>
              </a:ext>
            </a:extLst>
          </p:cNvPr>
          <p:cNvSpPr/>
          <p:nvPr/>
        </p:nvSpPr>
        <p:spPr>
          <a:xfrm>
            <a:off x="1676400" y="9448810"/>
            <a:ext cx="6572250" cy="72"/>
          </a:xfrm>
          <a:prstGeom prst="rect">
            <a:avLst/>
          </a:prstGeom>
        </p:spPr>
        <p:style>
          <a:lnRef idx="2">
            <a:schemeClr val="accent5">
              <a:hueOff val="3870518"/>
              <a:satOff val="-3636"/>
              <a:lumOff val="39"/>
              <a:alphaOff val="0"/>
            </a:schemeClr>
          </a:lnRef>
          <a:fillRef idx="1">
            <a:schemeClr val="accent5">
              <a:hueOff val="3870518"/>
              <a:satOff val="-3636"/>
              <a:lumOff val="39"/>
              <a:alphaOff val="0"/>
            </a:schemeClr>
          </a:fillRef>
          <a:effectRef idx="0">
            <a:schemeClr val="accent5">
              <a:hueOff val="3870518"/>
              <a:satOff val="-3636"/>
              <a:lumOff val="39"/>
              <a:alphaOff val="0"/>
            </a:schemeClr>
          </a:effectRef>
          <a:fontRef idx="minor">
            <a:schemeClr val="lt1"/>
          </a:fontRef>
        </p:style>
      </p:sp>
      <p:sp>
        <p:nvSpPr>
          <p:cNvPr id="8" name="Freeform: Shape 7">
            <a:extLst>
              <a:ext uri="{FF2B5EF4-FFF2-40B4-BE49-F238E27FC236}">
                <a16:creationId xmlns:a16="http://schemas.microsoft.com/office/drawing/2014/main" id="{879590A3-E091-4AD3-A04F-27EE0390F8D2}"/>
              </a:ext>
            </a:extLst>
          </p:cNvPr>
          <p:cNvSpPr/>
          <p:nvPr/>
        </p:nvSpPr>
        <p:spPr>
          <a:xfrm>
            <a:off x="8905875" y="1286934"/>
            <a:ext cx="6572250" cy="8161948"/>
          </a:xfrm>
          <a:custGeom>
            <a:avLst/>
            <a:gdLst>
              <a:gd name="connsiteX0" fmla="*/ 0 w 6572250"/>
              <a:gd name="connsiteY0" fmla="*/ 0 h 8161948"/>
              <a:gd name="connsiteX1" fmla="*/ 6572250 w 6572250"/>
              <a:gd name="connsiteY1" fmla="*/ 0 h 8161948"/>
              <a:gd name="connsiteX2" fmla="*/ 6572250 w 6572250"/>
              <a:gd name="connsiteY2" fmla="*/ 8161948 h 8161948"/>
              <a:gd name="connsiteX3" fmla="*/ 0 w 6572250"/>
              <a:gd name="connsiteY3" fmla="*/ 8161948 h 8161948"/>
              <a:gd name="connsiteX4" fmla="*/ 0 w 6572250"/>
              <a:gd name="connsiteY4" fmla="*/ 0 h 816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50" h="8161948">
                <a:moveTo>
                  <a:pt x="0" y="0"/>
                </a:moveTo>
                <a:lnTo>
                  <a:pt x="6572250" y="0"/>
                </a:lnTo>
                <a:lnTo>
                  <a:pt x="6572250" y="8161948"/>
                </a:lnTo>
                <a:lnTo>
                  <a:pt x="0" y="8161948"/>
                </a:lnTo>
                <a:lnTo>
                  <a:pt x="0" y="0"/>
                </a:lnTo>
                <a:close/>
              </a:path>
            </a:pathLst>
          </a:custGeom>
        </p:spPr>
        <p:style>
          <a:lnRef idx="2">
            <a:schemeClr val="accent5">
              <a:tint val="40000"/>
              <a:alpha val="90000"/>
              <a:hueOff val="9984800"/>
              <a:satOff val="-12218"/>
              <a:lumOff val="-393"/>
              <a:alphaOff val="0"/>
            </a:schemeClr>
          </a:lnRef>
          <a:fillRef idx="1">
            <a:schemeClr val="accent5">
              <a:tint val="40000"/>
              <a:alpha val="90000"/>
              <a:hueOff val="9984800"/>
              <a:satOff val="-12218"/>
              <a:lumOff val="-393"/>
              <a:alphaOff val="0"/>
            </a:schemeClr>
          </a:fillRef>
          <a:effectRef idx="0">
            <a:schemeClr val="accent5">
              <a:tint val="40000"/>
              <a:alpha val="90000"/>
              <a:hueOff val="9984800"/>
              <a:satOff val="-12218"/>
              <a:lumOff val="-393"/>
              <a:alphaOff val="0"/>
            </a:schemeClr>
          </a:effectRef>
          <a:fontRef idx="minor">
            <a:schemeClr val="dk1">
              <a:hueOff val="0"/>
              <a:satOff val="0"/>
              <a:lumOff val="0"/>
              <a:alphaOff val="0"/>
            </a:schemeClr>
          </a:fontRef>
        </p:style>
        <p:txBody>
          <a:bodyPr spcFirstLastPara="0" vert="horz" wrap="square" lIns="512398" tIns="3431740" rIns="512398" bIns="493440" numCol="1" spcCol="1270" anchor="t" anchorCtr="0">
            <a:noAutofit/>
          </a:bodyPr>
          <a:lstStyle/>
          <a:p>
            <a:pPr marL="0" lvl="0" indent="0" algn="ctr" defTabSz="1600200">
              <a:lnSpc>
                <a:spcPct val="90000"/>
              </a:lnSpc>
              <a:spcBef>
                <a:spcPct val="0"/>
              </a:spcBef>
              <a:spcAft>
                <a:spcPct val="35000"/>
              </a:spcAft>
              <a:buNone/>
            </a:pPr>
            <a:r>
              <a:rPr lang="en-US" sz="3600" b="0" i="0" kern="1200" baseline="0" dirty="0">
                <a:latin typeface="Roboto Slab Bold"/>
              </a:rPr>
              <a:t>What is one action you plan to take or one change you will make in your work with youth moving forward? </a:t>
            </a:r>
            <a:endParaRPr lang="en-US" sz="3600" kern="1200" dirty="0">
              <a:latin typeface="Roboto Slab Bold"/>
            </a:endParaRPr>
          </a:p>
        </p:txBody>
      </p:sp>
      <p:sp>
        <p:nvSpPr>
          <p:cNvPr id="9" name="Freeform: Shape 8">
            <a:extLst>
              <a:ext uri="{FF2B5EF4-FFF2-40B4-BE49-F238E27FC236}">
                <a16:creationId xmlns:a16="http://schemas.microsoft.com/office/drawing/2014/main" id="{364C1DF8-F472-4DD4-B121-EE24D524A903}"/>
              </a:ext>
            </a:extLst>
          </p:cNvPr>
          <p:cNvSpPr/>
          <p:nvPr/>
        </p:nvSpPr>
        <p:spPr>
          <a:xfrm>
            <a:off x="10967707" y="2103128"/>
            <a:ext cx="2448584" cy="2448584"/>
          </a:xfrm>
          <a:custGeom>
            <a:avLst/>
            <a:gdLst>
              <a:gd name="connsiteX0" fmla="*/ 0 w 2448584"/>
              <a:gd name="connsiteY0" fmla="*/ 1224292 h 2448584"/>
              <a:gd name="connsiteX1" fmla="*/ 1224292 w 2448584"/>
              <a:gd name="connsiteY1" fmla="*/ 0 h 2448584"/>
              <a:gd name="connsiteX2" fmla="*/ 2448584 w 2448584"/>
              <a:gd name="connsiteY2" fmla="*/ 1224292 h 2448584"/>
              <a:gd name="connsiteX3" fmla="*/ 1224292 w 2448584"/>
              <a:gd name="connsiteY3" fmla="*/ 2448584 h 2448584"/>
              <a:gd name="connsiteX4" fmla="*/ 0 w 2448584"/>
              <a:gd name="connsiteY4" fmla="*/ 1224292 h 244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584" h="2448584">
                <a:moveTo>
                  <a:pt x="0" y="1224292"/>
                </a:moveTo>
                <a:cubicBezTo>
                  <a:pt x="0" y="548134"/>
                  <a:pt x="548134" y="0"/>
                  <a:pt x="1224292" y="0"/>
                </a:cubicBezTo>
                <a:cubicBezTo>
                  <a:pt x="1900450" y="0"/>
                  <a:pt x="2448584" y="548134"/>
                  <a:pt x="2448584" y="1224292"/>
                </a:cubicBezTo>
                <a:cubicBezTo>
                  <a:pt x="2448584" y="1900450"/>
                  <a:pt x="1900450" y="2448584"/>
                  <a:pt x="1224292" y="2448584"/>
                </a:cubicBezTo>
                <a:cubicBezTo>
                  <a:pt x="548134" y="2448584"/>
                  <a:pt x="0" y="1900450"/>
                  <a:pt x="0" y="1224292"/>
                </a:cubicBezTo>
                <a:close/>
              </a:path>
            </a:pathLst>
          </a:custGeom>
        </p:spPr>
        <p:style>
          <a:lnRef idx="2">
            <a:schemeClr val="accent5">
              <a:hueOff val="7741036"/>
              <a:satOff val="-7273"/>
              <a:lumOff val="78"/>
              <a:alphaOff val="0"/>
            </a:schemeClr>
          </a:lnRef>
          <a:fillRef idx="1">
            <a:schemeClr val="accent5">
              <a:hueOff val="7741036"/>
              <a:satOff val="-7273"/>
              <a:lumOff val="78"/>
              <a:alphaOff val="0"/>
            </a:schemeClr>
          </a:fillRef>
          <a:effectRef idx="0">
            <a:schemeClr val="accent5">
              <a:hueOff val="7741036"/>
              <a:satOff val="-7273"/>
              <a:lumOff val="78"/>
              <a:alphaOff val="0"/>
            </a:schemeClr>
          </a:effectRef>
          <a:fontRef idx="minor">
            <a:schemeClr val="lt1"/>
          </a:fontRef>
        </p:style>
        <p:txBody>
          <a:bodyPr spcFirstLastPara="0" vert="horz" wrap="square" lIns="549488" tIns="371287" rIns="549488" bIns="371287" numCol="1" spcCol="1270" anchor="ctr" anchorCtr="0">
            <a:noAutofit/>
          </a:bodyPr>
          <a:lstStyle/>
          <a:p>
            <a:pPr marL="0" lvl="0" indent="0" algn="ctr" defTabSz="2133600">
              <a:lnSpc>
                <a:spcPct val="90000"/>
              </a:lnSpc>
              <a:spcBef>
                <a:spcPct val="0"/>
              </a:spcBef>
              <a:spcAft>
                <a:spcPct val="35000"/>
              </a:spcAft>
              <a:buNone/>
            </a:pPr>
            <a:r>
              <a:rPr lang="en-US" sz="4800" kern="1200"/>
              <a:t>2</a:t>
            </a:r>
          </a:p>
        </p:txBody>
      </p:sp>
      <p:sp>
        <p:nvSpPr>
          <p:cNvPr id="11" name="Rectangle 10">
            <a:extLst>
              <a:ext uri="{FF2B5EF4-FFF2-40B4-BE49-F238E27FC236}">
                <a16:creationId xmlns:a16="http://schemas.microsoft.com/office/drawing/2014/main" id="{CA2CF75F-19DF-4EA0-9DD7-AD041E94880E}"/>
              </a:ext>
            </a:extLst>
          </p:cNvPr>
          <p:cNvSpPr/>
          <p:nvPr/>
        </p:nvSpPr>
        <p:spPr>
          <a:xfrm>
            <a:off x="8905875" y="9448810"/>
            <a:ext cx="6572250" cy="72"/>
          </a:xfrm>
          <a:prstGeom prst="rect">
            <a:avLst/>
          </a:prstGeom>
        </p:spPr>
        <p:style>
          <a:lnRef idx="2">
            <a:schemeClr val="accent5">
              <a:hueOff val="11611555"/>
              <a:satOff val="-10909"/>
              <a:lumOff val="118"/>
              <a:alphaOff val="0"/>
            </a:schemeClr>
          </a:lnRef>
          <a:fillRef idx="1">
            <a:schemeClr val="accent5">
              <a:hueOff val="11611555"/>
              <a:satOff val="-10909"/>
              <a:lumOff val="118"/>
              <a:alphaOff val="0"/>
            </a:schemeClr>
          </a:fillRef>
          <a:effectRef idx="0">
            <a:schemeClr val="accent5">
              <a:hueOff val="11611555"/>
              <a:satOff val="-10909"/>
              <a:lumOff val="118"/>
              <a:alphaOff val="0"/>
            </a:schemeClr>
          </a:effectRef>
          <a:fontRef idx="minor">
            <a:schemeClr val="lt1"/>
          </a:fontRef>
        </p:style>
      </p:sp>
      <p:sp>
        <p:nvSpPr>
          <p:cNvPr id="13" name="Freeform: Shape 12">
            <a:extLst>
              <a:ext uri="{FF2B5EF4-FFF2-40B4-BE49-F238E27FC236}">
                <a16:creationId xmlns:a16="http://schemas.microsoft.com/office/drawing/2014/main" id="{CFD21414-6819-40A9-816C-84DC3F97E9D4}"/>
              </a:ext>
            </a:extLst>
          </p:cNvPr>
          <p:cNvSpPr/>
          <p:nvPr/>
        </p:nvSpPr>
        <p:spPr>
          <a:xfrm>
            <a:off x="16171209" y="1286934"/>
            <a:ext cx="6572250" cy="8161948"/>
          </a:xfrm>
          <a:custGeom>
            <a:avLst/>
            <a:gdLst>
              <a:gd name="connsiteX0" fmla="*/ 0 w 6572250"/>
              <a:gd name="connsiteY0" fmla="*/ 0 h 8161948"/>
              <a:gd name="connsiteX1" fmla="*/ 6572250 w 6572250"/>
              <a:gd name="connsiteY1" fmla="*/ 0 h 8161948"/>
              <a:gd name="connsiteX2" fmla="*/ 6572250 w 6572250"/>
              <a:gd name="connsiteY2" fmla="*/ 8161948 h 8161948"/>
              <a:gd name="connsiteX3" fmla="*/ 0 w 6572250"/>
              <a:gd name="connsiteY3" fmla="*/ 8161948 h 8161948"/>
              <a:gd name="connsiteX4" fmla="*/ 0 w 6572250"/>
              <a:gd name="connsiteY4" fmla="*/ 0 h 816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50" h="8161948">
                <a:moveTo>
                  <a:pt x="0" y="0"/>
                </a:moveTo>
                <a:lnTo>
                  <a:pt x="6572250" y="0"/>
                </a:lnTo>
                <a:lnTo>
                  <a:pt x="6572250" y="8161948"/>
                </a:lnTo>
                <a:lnTo>
                  <a:pt x="0" y="8161948"/>
                </a:lnTo>
                <a:lnTo>
                  <a:pt x="0" y="0"/>
                </a:lnTo>
                <a:close/>
              </a:path>
            </a:pathLst>
          </a:custGeom>
        </p:spPr>
        <p:style>
          <a:lnRef idx="2">
            <a:schemeClr val="accent5">
              <a:tint val="40000"/>
              <a:alpha val="90000"/>
              <a:hueOff val="19969600"/>
              <a:satOff val="-24435"/>
              <a:lumOff val="-786"/>
              <a:alphaOff val="0"/>
            </a:schemeClr>
          </a:lnRef>
          <a:fillRef idx="1">
            <a:schemeClr val="accent5">
              <a:tint val="40000"/>
              <a:alpha val="90000"/>
              <a:hueOff val="19969600"/>
              <a:satOff val="-24435"/>
              <a:lumOff val="-786"/>
              <a:alphaOff val="0"/>
            </a:schemeClr>
          </a:fillRef>
          <a:effectRef idx="0">
            <a:schemeClr val="accent5">
              <a:tint val="40000"/>
              <a:alpha val="90000"/>
              <a:hueOff val="19969600"/>
              <a:satOff val="-24435"/>
              <a:lumOff val="-786"/>
              <a:alphaOff val="0"/>
            </a:schemeClr>
          </a:effectRef>
          <a:fontRef idx="minor">
            <a:schemeClr val="dk1">
              <a:hueOff val="0"/>
              <a:satOff val="0"/>
              <a:lumOff val="0"/>
              <a:alphaOff val="0"/>
            </a:schemeClr>
          </a:fontRef>
        </p:style>
        <p:txBody>
          <a:bodyPr spcFirstLastPara="0" vert="horz" wrap="square" lIns="512398" tIns="3431740" rIns="512398" bIns="493440" numCol="1" spcCol="1270" anchor="t" anchorCtr="0">
            <a:noAutofit/>
          </a:bodyPr>
          <a:lstStyle/>
          <a:p>
            <a:pPr marL="0" lvl="0" indent="0" algn="ctr" defTabSz="1422400">
              <a:lnSpc>
                <a:spcPct val="90000"/>
              </a:lnSpc>
              <a:spcBef>
                <a:spcPct val="0"/>
              </a:spcBef>
              <a:spcAft>
                <a:spcPct val="35000"/>
              </a:spcAft>
              <a:buNone/>
            </a:pPr>
            <a:r>
              <a:rPr lang="en-US" sz="3200" b="0" i="0" kern="1200" baseline="0" dirty="0">
                <a:latin typeface="Roboto Slab Bold"/>
              </a:rPr>
              <a:t>What is one follow-up action you would like to see your organization take? </a:t>
            </a:r>
            <a:endParaRPr lang="en-US" sz="3200" kern="1200" dirty="0">
              <a:latin typeface="Roboto Slab Bold"/>
            </a:endParaRPr>
          </a:p>
        </p:txBody>
      </p:sp>
      <p:sp>
        <p:nvSpPr>
          <p:cNvPr id="14" name="Freeform: Shape 13">
            <a:extLst>
              <a:ext uri="{FF2B5EF4-FFF2-40B4-BE49-F238E27FC236}">
                <a16:creationId xmlns:a16="http://schemas.microsoft.com/office/drawing/2014/main" id="{492E2143-5A4B-42E6-B015-B90DA74BCA0D}"/>
              </a:ext>
            </a:extLst>
          </p:cNvPr>
          <p:cNvSpPr/>
          <p:nvPr/>
        </p:nvSpPr>
        <p:spPr>
          <a:xfrm>
            <a:off x="18197182" y="2103128"/>
            <a:ext cx="2448584" cy="2448584"/>
          </a:xfrm>
          <a:custGeom>
            <a:avLst/>
            <a:gdLst>
              <a:gd name="connsiteX0" fmla="*/ 0 w 2448584"/>
              <a:gd name="connsiteY0" fmla="*/ 1224292 h 2448584"/>
              <a:gd name="connsiteX1" fmla="*/ 1224292 w 2448584"/>
              <a:gd name="connsiteY1" fmla="*/ 0 h 2448584"/>
              <a:gd name="connsiteX2" fmla="*/ 2448584 w 2448584"/>
              <a:gd name="connsiteY2" fmla="*/ 1224292 h 2448584"/>
              <a:gd name="connsiteX3" fmla="*/ 1224292 w 2448584"/>
              <a:gd name="connsiteY3" fmla="*/ 2448584 h 2448584"/>
              <a:gd name="connsiteX4" fmla="*/ 0 w 2448584"/>
              <a:gd name="connsiteY4" fmla="*/ 1224292 h 244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584" h="2448584">
                <a:moveTo>
                  <a:pt x="0" y="1224292"/>
                </a:moveTo>
                <a:cubicBezTo>
                  <a:pt x="0" y="548134"/>
                  <a:pt x="548134" y="0"/>
                  <a:pt x="1224292" y="0"/>
                </a:cubicBezTo>
                <a:cubicBezTo>
                  <a:pt x="1900450" y="0"/>
                  <a:pt x="2448584" y="548134"/>
                  <a:pt x="2448584" y="1224292"/>
                </a:cubicBezTo>
                <a:cubicBezTo>
                  <a:pt x="2448584" y="1900450"/>
                  <a:pt x="1900450" y="2448584"/>
                  <a:pt x="1224292" y="2448584"/>
                </a:cubicBezTo>
                <a:cubicBezTo>
                  <a:pt x="548134" y="2448584"/>
                  <a:pt x="0" y="1900450"/>
                  <a:pt x="0" y="1224292"/>
                </a:cubicBezTo>
                <a:close/>
              </a:path>
            </a:pathLst>
          </a:custGeom>
        </p:spPr>
        <p:style>
          <a:lnRef idx="2">
            <a:schemeClr val="accent5">
              <a:hueOff val="15482073"/>
              <a:satOff val="-14546"/>
              <a:lumOff val="157"/>
              <a:alphaOff val="0"/>
            </a:schemeClr>
          </a:lnRef>
          <a:fillRef idx="1">
            <a:schemeClr val="accent5">
              <a:hueOff val="15482073"/>
              <a:satOff val="-14546"/>
              <a:lumOff val="157"/>
              <a:alphaOff val="0"/>
            </a:schemeClr>
          </a:fillRef>
          <a:effectRef idx="0">
            <a:schemeClr val="accent5">
              <a:hueOff val="15482073"/>
              <a:satOff val="-14546"/>
              <a:lumOff val="157"/>
              <a:alphaOff val="0"/>
            </a:schemeClr>
          </a:effectRef>
          <a:fontRef idx="minor">
            <a:schemeClr val="lt1"/>
          </a:fontRef>
        </p:style>
        <p:txBody>
          <a:bodyPr spcFirstLastPara="0" vert="horz" wrap="square" lIns="549488" tIns="371287" rIns="549488" bIns="371287" numCol="1" spcCol="1270" anchor="ctr" anchorCtr="0">
            <a:noAutofit/>
          </a:bodyPr>
          <a:lstStyle/>
          <a:p>
            <a:pPr marL="0" lvl="0" indent="0" algn="ctr" defTabSz="2133600">
              <a:lnSpc>
                <a:spcPct val="90000"/>
              </a:lnSpc>
              <a:spcBef>
                <a:spcPct val="0"/>
              </a:spcBef>
              <a:spcAft>
                <a:spcPct val="35000"/>
              </a:spcAft>
              <a:buNone/>
            </a:pPr>
            <a:r>
              <a:rPr lang="en-US" sz="4800" kern="1200"/>
              <a:t>3</a:t>
            </a:r>
          </a:p>
        </p:txBody>
      </p:sp>
      <p:sp>
        <p:nvSpPr>
          <p:cNvPr id="15" name="Rectangle 14">
            <a:extLst>
              <a:ext uri="{FF2B5EF4-FFF2-40B4-BE49-F238E27FC236}">
                <a16:creationId xmlns:a16="http://schemas.microsoft.com/office/drawing/2014/main" id="{09399B10-0F6F-45F0-9869-B87185C5554B}"/>
              </a:ext>
            </a:extLst>
          </p:cNvPr>
          <p:cNvSpPr/>
          <p:nvPr/>
        </p:nvSpPr>
        <p:spPr>
          <a:xfrm>
            <a:off x="16135350" y="9448810"/>
            <a:ext cx="6572250" cy="72"/>
          </a:xfrm>
          <a:prstGeom prst="rect">
            <a:avLst/>
          </a:prstGeom>
        </p:spPr>
        <p:style>
          <a:lnRef idx="2">
            <a:schemeClr val="accent5">
              <a:hueOff val="19352591"/>
              <a:satOff val="-18182"/>
              <a:lumOff val="196"/>
              <a:alphaOff val="0"/>
            </a:schemeClr>
          </a:lnRef>
          <a:fillRef idx="1">
            <a:schemeClr val="accent5">
              <a:hueOff val="19352591"/>
              <a:satOff val="-18182"/>
              <a:lumOff val="196"/>
              <a:alphaOff val="0"/>
            </a:schemeClr>
          </a:fillRef>
          <a:effectRef idx="0">
            <a:schemeClr val="accent5">
              <a:hueOff val="19352591"/>
              <a:satOff val="-18182"/>
              <a:lumOff val="196"/>
              <a:alphaOff val="0"/>
            </a:schemeClr>
          </a:effectRef>
          <a:fontRef idx="minor">
            <a:schemeClr val="lt1"/>
          </a:fontRef>
        </p:style>
      </p:sp>
    </p:spTree>
    <p:extLst>
      <p:ext uri="{BB962C8B-B14F-4D97-AF65-F5344CB8AC3E}">
        <p14:creationId xmlns:p14="http://schemas.microsoft.com/office/powerpoint/2010/main" val="85789829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74"/>
          <a:stretch/>
        </p:blipFill>
        <p:spPr>
          <a:xfrm>
            <a:off x="-2" y="10"/>
            <a:ext cx="24384000" cy="1371599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996350"/>
            <a:ext cx="12034344" cy="11719650"/>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4102" y="6674278"/>
            <a:ext cx="187084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95400" y="2796294"/>
            <a:ext cx="8639504" cy="2685508"/>
          </a:xfrm>
        </p:spPr>
        <p:txBody>
          <a:bodyPr vert="horz" lIns="91440" tIns="45720" rIns="91440" bIns="45720" rtlCol="0" anchor="ctr">
            <a:noAutofit/>
          </a:bodyPr>
          <a:lstStyle/>
          <a:p>
            <a:pPr algn="ctr" defTabSz="914400" rtl="0">
              <a:lnSpc>
                <a:spcPct val="90000"/>
              </a:lnSpc>
              <a:spcBef>
                <a:spcPct val="0"/>
              </a:spcBef>
            </a:pPr>
            <a:r>
              <a:rPr lang="en-US" kern="1200" dirty="0">
                <a:solidFill>
                  <a:schemeClr val="tx1"/>
                </a:solidFill>
                <a:ea typeface="+mj-ea"/>
                <a:cs typeface="+mj-cs"/>
              </a:rPr>
              <a:t>Remember</a:t>
            </a:r>
          </a:p>
        </p:txBody>
      </p:sp>
      <p:sp>
        <p:nvSpPr>
          <p:cNvPr id="3" name="Content Placeholder 2"/>
          <p:cNvSpPr>
            <a:spLocks noGrp="1"/>
          </p:cNvSpPr>
          <p:nvPr>
            <p:ph type="body" idx="1"/>
          </p:nvPr>
        </p:nvSpPr>
        <p:spPr>
          <a:xfrm>
            <a:off x="349236" y="5236336"/>
            <a:ext cx="11658600" cy="5239678"/>
          </a:xfrm>
        </p:spPr>
        <p:txBody>
          <a:bodyPr vert="horz" lIns="91440" tIns="45720" rIns="91440" bIns="45720" rtlCol="0" anchor="ctr">
            <a:normAutofit/>
          </a:bodyPr>
          <a:lstStyle/>
          <a:p>
            <a:pPr lvl="1" indent="-228600" defTabSz="914400" rtl="0">
              <a:lnSpc>
                <a:spcPct val="90000"/>
              </a:lnSpc>
              <a:spcBef>
                <a:spcPts val="1200"/>
              </a:spcBef>
              <a:buClrTx/>
              <a:buFont typeface="Arial" panose="020B0604020202020204" pitchFamily="34" charset="0"/>
              <a:buChar char="•"/>
            </a:pPr>
            <a:endParaRPr lang="en-US" sz="3900" b="1" kern="1200" dirty="0">
              <a:solidFill>
                <a:schemeClr val="tx1"/>
              </a:solidFill>
              <a:latin typeface="Roboto Slab" pitchFamily="2" charset="0"/>
              <a:ea typeface="Roboto Slab" pitchFamily="2" charset="0"/>
              <a:cs typeface="+mn-cs"/>
            </a:endParaRPr>
          </a:p>
          <a:p>
            <a:pPr marL="406400" indent="0" defTabSz="914400" rtl="0">
              <a:lnSpc>
                <a:spcPct val="90000"/>
              </a:lnSpc>
              <a:spcBef>
                <a:spcPts val="1200"/>
              </a:spcBef>
              <a:buClrTx/>
              <a:buNone/>
            </a:pPr>
            <a:r>
              <a:rPr lang="en-US" sz="3900" b="1" kern="1200" dirty="0">
                <a:solidFill>
                  <a:schemeClr val="tx1"/>
                </a:solidFill>
                <a:latin typeface="Roboto Slab" pitchFamily="2" charset="0"/>
                <a:ea typeface="Roboto Slab" pitchFamily="2" charset="0"/>
                <a:cs typeface="+mn-cs"/>
              </a:rPr>
              <a:t>We can create and strengthen a network of buffers and support for kids and families</a:t>
            </a:r>
          </a:p>
          <a:p>
            <a:pPr lvl="1" indent="-228600" defTabSz="914400" rtl="0">
              <a:lnSpc>
                <a:spcPct val="90000"/>
              </a:lnSpc>
              <a:spcBef>
                <a:spcPts val="1200"/>
              </a:spcBef>
              <a:buClrTx/>
              <a:buFont typeface="Arial" panose="020B0604020202020204" pitchFamily="34" charset="0"/>
              <a:buChar char="•"/>
            </a:pPr>
            <a:r>
              <a:rPr lang="en-US" sz="3900" b="1" kern="1200" dirty="0">
                <a:solidFill>
                  <a:schemeClr val="tx1"/>
                </a:solidFill>
                <a:latin typeface="Roboto Slab" pitchFamily="2" charset="0"/>
                <a:ea typeface="Roboto Slab" pitchFamily="2" charset="0"/>
                <a:cs typeface="+mn-cs"/>
              </a:rPr>
              <a:t>In our own work with kids</a:t>
            </a:r>
          </a:p>
          <a:p>
            <a:pPr lvl="1" indent="-228600" defTabSz="914400" rtl="0">
              <a:lnSpc>
                <a:spcPct val="90000"/>
              </a:lnSpc>
              <a:spcBef>
                <a:spcPts val="1200"/>
              </a:spcBef>
              <a:buClrTx/>
              <a:buFont typeface="Arial" panose="020B0604020202020204" pitchFamily="34" charset="0"/>
              <a:buChar char="•"/>
            </a:pPr>
            <a:r>
              <a:rPr lang="en-US" sz="3900" b="1" kern="1200" dirty="0">
                <a:solidFill>
                  <a:schemeClr val="tx1"/>
                </a:solidFill>
                <a:latin typeface="Roboto Slab" pitchFamily="2" charset="0"/>
                <a:ea typeface="Roboto Slab" pitchFamily="2" charset="0"/>
                <a:cs typeface="+mn-cs"/>
              </a:rPr>
              <a:t>In systems and organizations</a:t>
            </a:r>
          </a:p>
          <a:p>
            <a:pPr lvl="1" indent="-228600" defTabSz="914400" rtl="0">
              <a:lnSpc>
                <a:spcPct val="90000"/>
              </a:lnSpc>
              <a:spcBef>
                <a:spcPts val="1200"/>
              </a:spcBef>
              <a:buClrTx/>
              <a:buFont typeface="Arial" panose="020B0604020202020204" pitchFamily="34" charset="0"/>
              <a:buChar char="•"/>
            </a:pPr>
            <a:r>
              <a:rPr lang="en-US" sz="3900" b="1" kern="1200" dirty="0">
                <a:solidFill>
                  <a:schemeClr val="tx1"/>
                </a:solidFill>
                <a:latin typeface="Roboto Slab" pitchFamily="2" charset="0"/>
                <a:ea typeface="Roboto Slab" pitchFamily="2" charset="0"/>
                <a:cs typeface="+mn-cs"/>
              </a:rPr>
              <a:t>In the community</a:t>
            </a:r>
          </a:p>
          <a:p>
            <a:pPr indent="-228600" defTabSz="914400" rtl="0">
              <a:lnSpc>
                <a:spcPct val="90000"/>
              </a:lnSpc>
              <a:buFont typeface="Arial" panose="020B0604020202020204" pitchFamily="34" charset="0"/>
              <a:buChar char="•"/>
            </a:pPr>
            <a:endParaRPr lang="en-US" sz="3300" kern="1200" dirty="0">
              <a:solidFill>
                <a:schemeClr val="tx1"/>
              </a:solidFill>
              <a:latin typeface="+mn-lt"/>
              <a:ea typeface="+mn-ea"/>
              <a:cs typeface="+mn-cs"/>
            </a:endParaRPr>
          </a:p>
          <a:p>
            <a:pPr marL="0" indent="-228600" defTabSz="914400" rtl="0">
              <a:lnSpc>
                <a:spcPct val="90000"/>
              </a:lnSpc>
              <a:buFont typeface="Arial" panose="020B0604020202020204" pitchFamily="34" charset="0"/>
              <a:buChar char="•"/>
            </a:pPr>
            <a:endParaRPr lang="en-US" sz="33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497A364B-36AA-46B5-BC90-1EA3B57DED9E}"/>
              </a:ext>
            </a:extLst>
          </p:cNvPr>
          <p:cNvSpPr txBox="1"/>
          <p:nvPr/>
        </p:nvSpPr>
        <p:spPr>
          <a:xfrm>
            <a:off x="-367939" y="9151933"/>
            <a:ext cx="12384740"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06400" indent="0" defTabSz="914400" rtl="0">
              <a:lnSpc>
                <a:spcPct val="90000"/>
              </a:lnSpc>
              <a:spcBef>
                <a:spcPts val="1200"/>
              </a:spcBef>
              <a:buClrTx/>
              <a:buNone/>
            </a:pPr>
            <a:r>
              <a:rPr lang="en-US" sz="4000" b="1" kern="1200" dirty="0">
                <a:solidFill>
                  <a:schemeClr val="tx1"/>
                </a:solidFill>
                <a:latin typeface="Roboto Slab" pitchFamily="2" charset="0"/>
                <a:ea typeface="Roboto Slab" pitchFamily="2" charset="0"/>
                <a:cs typeface="+mn-cs"/>
              </a:rPr>
              <a:t>Every system or organization that touches an aspect of a child’s life can contribute to resilience.</a:t>
            </a:r>
          </a:p>
        </p:txBody>
      </p:sp>
    </p:spTree>
    <p:extLst>
      <p:ext uri="{BB962C8B-B14F-4D97-AF65-F5344CB8AC3E}">
        <p14:creationId xmlns:p14="http://schemas.microsoft.com/office/powerpoint/2010/main" val="55016736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Acknowledgements	</a:t>
            </a:r>
          </a:p>
        </p:txBody>
      </p:sp>
      <p:sp>
        <p:nvSpPr>
          <p:cNvPr id="3" name="Text Placeholder 2"/>
          <p:cNvSpPr>
            <a:spLocks noGrp="1"/>
          </p:cNvSpPr>
          <p:nvPr>
            <p:ph type="body" idx="1"/>
          </p:nvPr>
        </p:nvSpPr>
        <p:spPr/>
        <p:txBody>
          <a:bodyPr>
            <a:normAutofit/>
          </a:bodyPr>
          <a:lstStyle/>
          <a:p>
            <a:pPr marL="0" indent="0" algn="ctr">
              <a:buNone/>
            </a:pPr>
            <a:r>
              <a:rPr lang="en-US" i="1" dirty="0"/>
              <a:t>Created by the Mental Health Matters work team:</a:t>
            </a:r>
          </a:p>
          <a:p>
            <a:pPr marL="0" indent="0" algn="ctr">
              <a:spcBef>
                <a:spcPts val="1800"/>
              </a:spcBef>
              <a:buNone/>
            </a:pPr>
            <a:r>
              <a:rPr lang="en-US" sz="4400" dirty="0"/>
              <a:t>Brook Berg, Barb Habben, Michelle Johnson, Deb Pattee, Peggy O’Halloran, Nicole Clements, Brenda Scheurer, Angela Weideman</a:t>
            </a:r>
          </a:p>
          <a:p>
            <a:pPr marL="0" indent="0" algn="ctr">
              <a:buNone/>
            </a:pPr>
            <a:r>
              <a:rPr lang="en-US" i="1" dirty="0"/>
              <a:t>Special thanks to expert contributors:</a:t>
            </a:r>
          </a:p>
          <a:p>
            <a:pPr marL="0" indent="0" algn="ctr">
              <a:spcBef>
                <a:spcPts val="1800"/>
              </a:spcBef>
              <a:buNone/>
            </a:pPr>
            <a:r>
              <a:rPr lang="en-US" sz="4400" dirty="0"/>
              <a:t>Angela Weideman (Chippewa Co. Health Dept) and Monica Caldwell (DPI)</a:t>
            </a:r>
          </a:p>
          <a:p>
            <a:pPr marL="0" indent="0" algn="ctr">
              <a:buNone/>
            </a:pPr>
            <a:r>
              <a:rPr lang="en-US" i="1" dirty="0"/>
              <a:t>Special thanks to our reviewers:</a:t>
            </a:r>
          </a:p>
          <a:p>
            <a:pPr marL="0" indent="0" algn="ctr">
              <a:spcBef>
                <a:spcPts val="2400"/>
              </a:spcBef>
              <a:buNone/>
            </a:pPr>
            <a:r>
              <a:rPr lang="en-US" sz="4400" dirty="0"/>
              <a:t>David Huber, Lisa Quinn-Lee, Kent Smith, Monica Caldwell</a:t>
            </a:r>
          </a:p>
          <a:p>
            <a:endParaRPr lang="en-US" dirty="0"/>
          </a:p>
          <a:p>
            <a:endParaRPr lang="en-US" dirty="0"/>
          </a:p>
        </p:txBody>
      </p:sp>
    </p:spTree>
    <p:extLst>
      <p:ext uri="{BB962C8B-B14F-4D97-AF65-F5344CB8AC3E}">
        <p14:creationId xmlns:p14="http://schemas.microsoft.com/office/powerpoint/2010/main" val="20653146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cap="small" dirty="0"/>
              <a:t>objectives</a:t>
            </a:r>
            <a:br>
              <a:rPr lang="en-US" sz="8800" cap="small" dirty="0"/>
            </a:br>
            <a:endParaRPr lang="en-US" sz="8800" cap="small" dirty="0"/>
          </a:p>
        </p:txBody>
      </p:sp>
      <p:sp>
        <p:nvSpPr>
          <p:cNvPr id="3" name="Text Placeholder 2"/>
          <p:cNvSpPr>
            <a:spLocks noGrp="1"/>
          </p:cNvSpPr>
          <p:nvPr>
            <p:ph type="body" idx="1"/>
          </p:nvPr>
        </p:nvSpPr>
        <p:spPr>
          <a:xfrm>
            <a:off x="1295400" y="3048000"/>
            <a:ext cx="21005800" cy="9296400"/>
          </a:xfrm>
        </p:spPr>
        <p:txBody>
          <a:bodyPr>
            <a:normAutofit lnSpcReduction="10000"/>
          </a:bodyPr>
          <a:lstStyle/>
          <a:p>
            <a:pPr lvl="0"/>
            <a:r>
              <a:rPr lang="en-US" dirty="0"/>
              <a:t>Define adverse childhood experiences and describe ACE study findings of the impact of ACEs on physical and mental well-being</a:t>
            </a:r>
          </a:p>
          <a:p>
            <a:pPr lvl="0">
              <a:spcBef>
                <a:spcPts val="4200"/>
              </a:spcBef>
            </a:pPr>
            <a:r>
              <a:rPr lang="en-US" dirty="0"/>
              <a:t>Identify mechanisms for how toxic stress and trauma impact the developing brain</a:t>
            </a:r>
          </a:p>
          <a:p>
            <a:pPr lvl="0">
              <a:spcBef>
                <a:spcPts val="4200"/>
              </a:spcBef>
            </a:pPr>
            <a:r>
              <a:rPr lang="en-US" dirty="0"/>
              <a:t>Describe and define resilience and the protective factors that build resilience &amp; support improved youth mental health</a:t>
            </a:r>
          </a:p>
          <a:p>
            <a:pPr lvl="0">
              <a:spcBef>
                <a:spcPts val="4200"/>
              </a:spcBef>
            </a:pPr>
            <a:r>
              <a:rPr lang="en-US" dirty="0"/>
              <a:t>Identify specific strategies or actions to take in our work with youth to develop and strengthen their resilience </a:t>
            </a:r>
          </a:p>
          <a:p>
            <a:pPr lvl="0">
              <a:spcBef>
                <a:spcPts val="4200"/>
              </a:spcBef>
            </a:pPr>
            <a:r>
              <a:rPr lang="en-US" dirty="0"/>
              <a:t>Describe the relationship between our own resilience/self-care and building resilience for youth </a:t>
            </a:r>
          </a:p>
        </p:txBody>
      </p:sp>
    </p:spTree>
    <p:extLst>
      <p:ext uri="{BB962C8B-B14F-4D97-AF65-F5344CB8AC3E}">
        <p14:creationId xmlns:p14="http://schemas.microsoft.com/office/powerpoint/2010/main" val="111974362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886200"/>
            <a:ext cx="11510828" cy="7467600"/>
          </a:xfrm>
          <a:prstGeom prst="rect">
            <a:avLst/>
          </a:prstGeom>
        </p:spPr>
      </p:pic>
    </p:spTree>
    <p:extLst>
      <p:ext uri="{BB962C8B-B14F-4D97-AF65-F5344CB8AC3E}">
        <p14:creationId xmlns:p14="http://schemas.microsoft.com/office/powerpoint/2010/main" val="364394416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762000"/>
            <a:ext cx="21005800" cy="2286000"/>
          </a:xfrm>
        </p:spPr>
        <p:txBody>
          <a:bodyPr/>
          <a:lstStyle/>
          <a:p>
            <a:r>
              <a:rPr lang="en-US" dirty="0"/>
              <a:t>References &amp; Resources	</a:t>
            </a:r>
          </a:p>
        </p:txBody>
      </p:sp>
      <p:sp>
        <p:nvSpPr>
          <p:cNvPr id="3" name="Text Placeholder 2"/>
          <p:cNvSpPr>
            <a:spLocks noGrp="1"/>
          </p:cNvSpPr>
          <p:nvPr>
            <p:ph type="body" idx="1"/>
          </p:nvPr>
        </p:nvSpPr>
        <p:spPr/>
        <p:txBody>
          <a:bodyPr>
            <a:normAutofit fontScale="85000" lnSpcReduction="20000"/>
          </a:bodyPr>
          <a:lstStyle/>
          <a:p>
            <a:pPr>
              <a:spcBef>
                <a:spcPts val="1800"/>
              </a:spcBef>
            </a:pPr>
            <a:r>
              <a:rPr lang="en-US" dirty="0"/>
              <a:t>Centers for Disease Control and Prevention: ACE study</a:t>
            </a:r>
          </a:p>
          <a:p>
            <a:pPr marL="635000" lvl="1" indent="0">
              <a:spcBef>
                <a:spcPts val="1800"/>
              </a:spcBef>
              <a:buNone/>
            </a:pPr>
            <a:r>
              <a:rPr lang="en-US" dirty="0">
                <a:hlinkClick r:id="rId3"/>
              </a:rPr>
              <a:t>https://www.cdc.gov/violenceprevention/acestudy/index.html</a:t>
            </a:r>
            <a:endParaRPr lang="en-US" dirty="0"/>
          </a:p>
          <a:p>
            <a:pPr>
              <a:spcBef>
                <a:spcPts val="4200"/>
              </a:spcBef>
            </a:pPr>
            <a:r>
              <a:rPr lang="en-US" dirty="0"/>
              <a:t>Robert Wood Johnson Foundation: ACEs</a:t>
            </a:r>
          </a:p>
          <a:p>
            <a:pPr marL="635000" lvl="1" indent="0">
              <a:spcBef>
                <a:spcPts val="1800"/>
              </a:spcBef>
              <a:buNone/>
            </a:pPr>
            <a:r>
              <a:rPr lang="en-US" dirty="0">
                <a:hlinkClick r:id="rId4"/>
              </a:rPr>
              <a:t>https://www.rwjf.org/en/library/infographics/the-truth-about-aces.html</a:t>
            </a:r>
            <a:endParaRPr lang="en-US" dirty="0"/>
          </a:p>
          <a:p>
            <a:pPr>
              <a:spcBef>
                <a:spcPts val="4200"/>
              </a:spcBef>
            </a:pPr>
            <a:r>
              <a:rPr lang="en-US" dirty="0"/>
              <a:t>Wisconsin Child Abuse and Prevention Board: ACEs </a:t>
            </a:r>
          </a:p>
          <a:p>
            <a:pPr marL="635000" lvl="1" indent="0">
              <a:spcBef>
                <a:spcPts val="1800"/>
              </a:spcBef>
              <a:buNone/>
            </a:pPr>
            <a:r>
              <a:rPr lang="en-US" dirty="0">
                <a:hlinkClick r:id="rId5"/>
              </a:rPr>
              <a:t>https://preventionboard.wi.gov/Pages/OurWork/ACE.aspx</a:t>
            </a:r>
            <a:endParaRPr lang="en-US" dirty="0"/>
          </a:p>
          <a:p>
            <a:pPr marL="635000" lvl="1" indent="0">
              <a:spcBef>
                <a:spcPts val="1800"/>
              </a:spcBef>
              <a:buNone/>
            </a:pPr>
            <a:r>
              <a:rPr lang="en-US" dirty="0">
                <a:hlinkClick r:id="rId6"/>
              </a:rPr>
              <a:t>https://preventionboard.wi.gov/Documents/ACE-Brief_2018FINAL.pdf</a:t>
            </a:r>
            <a:endParaRPr lang="en-US" dirty="0"/>
          </a:p>
          <a:p>
            <a:pPr>
              <a:spcBef>
                <a:spcPts val="4200"/>
              </a:spcBef>
            </a:pPr>
            <a:r>
              <a:rPr lang="en-US" dirty="0"/>
              <a:t>The Building Community Resilience Collaborative: Pair of ACEs</a:t>
            </a:r>
          </a:p>
          <a:p>
            <a:pPr marL="635000" lvl="1" indent="0">
              <a:spcBef>
                <a:spcPts val="1800"/>
              </a:spcBef>
              <a:buNone/>
            </a:pPr>
            <a:r>
              <a:rPr lang="en-US" dirty="0">
                <a:hlinkClick r:id="rId7"/>
              </a:rPr>
              <a:t>https://publichealth.gwu.edu/departments/redstone-center/resilient-communities</a:t>
            </a:r>
            <a:endParaRPr lang="en-US" dirty="0"/>
          </a:p>
          <a:p>
            <a:pPr>
              <a:spcBef>
                <a:spcPts val="4200"/>
              </a:spcBef>
            </a:pPr>
            <a:r>
              <a:rPr lang="en-US" dirty="0"/>
              <a:t>Wisconsin Department of Public Instruction School Mental Health</a:t>
            </a:r>
          </a:p>
          <a:p>
            <a:pPr marL="635000" lvl="1" indent="0">
              <a:spcBef>
                <a:spcPts val="1800"/>
              </a:spcBef>
              <a:buNone/>
            </a:pPr>
            <a:r>
              <a:rPr lang="en-US" dirty="0">
                <a:hlinkClick r:id="rId8"/>
              </a:rPr>
              <a:t>https://dpi.wi.gov/sspw/mental-health</a:t>
            </a:r>
            <a:endParaRPr lang="en-US" dirty="0"/>
          </a:p>
        </p:txBody>
      </p:sp>
    </p:spTree>
    <p:extLst>
      <p:ext uri="{BB962C8B-B14F-4D97-AF65-F5344CB8AC3E}">
        <p14:creationId xmlns:p14="http://schemas.microsoft.com/office/powerpoint/2010/main" val="115952630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730624"/>
            <a:ext cx="21005800" cy="2286000"/>
          </a:xfrm>
        </p:spPr>
        <p:txBody>
          <a:bodyPr/>
          <a:lstStyle/>
          <a:p>
            <a:r>
              <a:rPr lang="en-US" dirty="0"/>
              <a:t>References &amp; Resources 	</a:t>
            </a:r>
          </a:p>
        </p:txBody>
      </p:sp>
      <p:sp>
        <p:nvSpPr>
          <p:cNvPr id="3" name="Text Placeholder 2"/>
          <p:cNvSpPr>
            <a:spLocks noGrp="1"/>
          </p:cNvSpPr>
          <p:nvPr>
            <p:ph type="body" idx="1"/>
          </p:nvPr>
        </p:nvSpPr>
        <p:spPr>
          <a:xfrm>
            <a:off x="1689100" y="3352800"/>
            <a:ext cx="21323300" cy="9601200"/>
          </a:xfrm>
        </p:spPr>
        <p:txBody>
          <a:bodyPr>
            <a:normAutofit fontScale="77500" lnSpcReduction="20000"/>
          </a:bodyPr>
          <a:lstStyle/>
          <a:p>
            <a:pPr>
              <a:spcBef>
                <a:spcPts val="1800"/>
              </a:spcBef>
            </a:pPr>
            <a:r>
              <a:rPr lang="en-US" dirty="0"/>
              <a:t>Harvard University’s Center on the Developing Child: Science of early childhood</a:t>
            </a:r>
          </a:p>
          <a:p>
            <a:pPr marL="635000" lvl="1" indent="0">
              <a:spcBef>
                <a:spcPts val="1800"/>
              </a:spcBef>
              <a:buNone/>
            </a:pPr>
            <a:r>
              <a:rPr lang="en-US" dirty="0">
                <a:hlinkClick r:id="rId3"/>
              </a:rPr>
              <a:t>https://developingchild.harvard.edu/science/</a:t>
            </a:r>
            <a:endParaRPr lang="en-US" dirty="0"/>
          </a:p>
          <a:p>
            <a:pPr marL="635000" lvl="1" indent="0">
              <a:spcBef>
                <a:spcPts val="1800"/>
              </a:spcBef>
              <a:buNone/>
            </a:pPr>
            <a:r>
              <a:rPr lang="en-US" dirty="0">
                <a:hlinkClick r:id="rId4"/>
              </a:rPr>
              <a:t>https://developingchild.harvard.edu/science/key-concepts/</a:t>
            </a:r>
            <a:endParaRPr lang="en-US" dirty="0"/>
          </a:p>
          <a:p>
            <a:pPr>
              <a:spcBef>
                <a:spcPts val="4200"/>
              </a:spcBef>
            </a:pPr>
            <a:r>
              <a:rPr lang="en-US" dirty="0"/>
              <a:t>American Academy of Pediatrics: Early Brain and Child Development Education and Training Modules</a:t>
            </a:r>
          </a:p>
          <a:p>
            <a:pPr marL="630936" indent="0">
              <a:spcBef>
                <a:spcPts val="1800"/>
              </a:spcBef>
              <a:buNone/>
            </a:pPr>
            <a:r>
              <a:rPr lang="en-US" u="sng" dirty="0">
                <a:hlinkClick r:id="rId5"/>
              </a:rPr>
              <a:t>https://www.aap.org/en-us/advocacy-and-policy/aap-health-initiatives/EBCD/Pages/educationModules.aspx</a:t>
            </a:r>
            <a:endParaRPr lang="en-US" dirty="0"/>
          </a:p>
          <a:p>
            <a:pPr>
              <a:spcBef>
                <a:spcPts val="4200"/>
              </a:spcBef>
            </a:pPr>
            <a:r>
              <a:rPr lang="en-US" dirty="0"/>
              <a:t>American Psychological Association: The Road to Resilience</a:t>
            </a:r>
          </a:p>
          <a:p>
            <a:pPr marL="635000" lvl="1" indent="0">
              <a:spcBef>
                <a:spcPts val="1800"/>
              </a:spcBef>
              <a:buNone/>
            </a:pPr>
            <a:r>
              <a:rPr lang="en-US" dirty="0">
                <a:hlinkClick r:id="rId6"/>
              </a:rPr>
              <a:t>http://www.apa.org/helpcenter/road-resilience.aspx</a:t>
            </a:r>
            <a:endParaRPr lang="en-US" dirty="0"/>
          </a:p>
          <a:p>
            <a:pPr>
              <a:spcBef>
                <a:spcPts val="4200"/>
              </a:spcBef>
            </a:pPr>
            <a:r>
              <a:rPr lang="en-US" dirty="0"/>
              <a:t>The Frameworks Institute: The Resilience Scale</a:t>
            </a:r>
          </a:p>
          <a:p>
            <a:pPr marL="635000" lvl="1" indent="0">
              <a:spcBef>
                <a:spcPts val="1800"/>
              </a:spcBef>
              <a:buNone/>
            </a:pPr>
            <a:r>
              <a:rPr lang="en-US" dirty="0">
                <a:hlinkClick r:id="rId7"/>
              </a:rPr>
              <a:t>http://www.frameworksinstitute.org/assets/files/ECD/resilience_em_report_final.pdf</a:t>
            </a:r>
            <a:endParaRPr lang="en-US" dirty="0"/>
          </a:p>
          <a:p>
            <a:pPr>
              <a:spcBef>
                <a:spcPts val="4200"/>
              </a:spcBef>
            </a:pPr>
            <a:r>
              <a:rPr lang="en-US" dirty="0"/>
              <a:t>Bonnie </a:t>
            </a:r>
            <a:r>
              <a:rPr lang="en-US" dirty="0" err="1"/>
              <a:t>Benard</a:t>
            </a:r>
            <a:r>
              <a:rPr lang="en-US" dirty="0"/>
              <a:t>: Foundations of Resiliency Framework</a:t>
            </a:r>
          </a:p>
          <a:p>
            <a:pPr marL="635000" lvl="1" indent="0">
              <a:spcBef>
                <a:spcPts val="1800"/>
              </a:spcBef>
              <a:buNone/>
            </a:pPr>
            <a:r>
              <a:rPr lang="en-US" dirty="0">
                <a:hlinkClick r:id="rId8"/>
              </a:rPr>
              <a:t>https://www.resiliency.com/free-articles-resources/the-foundations-of-the-resiliency-framework/</a:t>
            </a:r>
            <a:endParaRPr lang="en-US" dirty="0"/>
          </a:p>
        </p:txBody>
      </p:sp>
    </p:spTree>
    <p:extLst>
      <p:ext uri="{BB962C8B-B14F-4D97-AF65-F5344CB8AC3E}">
        <p14:creationId xmlns:p14="http://schemas.microsoft.com/office/powerpoint/2010/main" val="398394759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762000"/>
            <a:ext cx="21005800" cy="2286000"/>
          </a:xfrm>
        </p:spPr>
        <p:txBody>
          <a:bodyPr/>
          <a:lstStyle/>
          <a:p>
            <a:r>
              <a:rPr lang="en-US" dirty="0"/>
              <a:t>References &amp; Resources 	</a:t>
            </a:r>
          </a:p>
        </p:txBody>
      </p:sp>
      <p:sp>
        <p:nvSpPr>
          <p:cNvPr id="3" name="Text Placeholder 2"/>
          <p:cNvSpPr>
            <a:spLocks noGrp="1"/>
          </p:cNvSpPr>
          <p:nvPr>
            <p:ph type="body" idx="1"/>
          </p:nvPr>
        </p:nvSpPr>
        <p:spPr/>
        <p:txBody>
          <a:bodyPr>
            <a:normAutofit/>
          </a:bodyPr>
          <a:lstStyle/>
          <a:p>
            <a:pPr>
              <a:spcBef>
                <a:spcPts val="1800"/>
              </a:spcBef>
            </a:pPr>
            <a:r>
              <a:rPr lang="en-US" sz="4400" dirty="0" err="1"/>
              <a:t>WestEd</a:t>
            </a:r>
            <a:r>
              <a:rPr lang="en-US" sz="4400" dirty="0"/>
              <a:t> &amp; the California Healthy Kids Survey: Resilience and Youth Development Model background resources</a:t>
            </a:r>
          </a:p>
          <a:p>
            <a:pPr marL="635000" lvl="1" indent="0">
              <a:spcBef>
                <a:spcPts val="1800"/>
              </a:spcBef>
              <a:buNone/>
            </a:pPr>
            <a:r>
              <a:rPr lang="en-US" sz="4400" dirty="0">
                <a:hlinkClick r:id="rId3"/>
              </a:rPr>
              <a:t>http://chks.wested.org/using-results/resilience-youth-development/</a:t>
            </a:r>
            <a:endParaRPr lang="en-US" sz="4400" dirty="0"/>
          </a:p>
          <a:p>
            <a:pPr marL="635000" lvl="1" indent="0">
              <a:spcBef>
                <a:spcPts val="1800"/>
              </a:spcBef>
              <a:buNone/>
            </a:pPr>
            <a:r>
              <a:rPr lang="en-US" sz="4400" dirty="0">
                <a:hlinkClick r:id="rId4"/>
              </a:rPr>
              <a:t>http://surveydata.wested.org/resources/ListeningToStudents.pdf</a:t>
            </a:r>
            <a:endParaRPr lang="en-US" sz="4400" dirty="0"/>
          </a:p>
          <a:p>
            <a:pPr>
              <a:spcBef>
                <a:spcPts val="4200"/>
              </a:spcBef>
            </a:pPr>
            <a:r>
              <a:rPr lang="en-US" sz="4400" dirty="0"/>
              <a:t>Nan Henderson: Fostering Resiliency in Children and Youth</a:t>
            </a:r>
          </a:p>
          <a:p>
            <a:pPr marL="635000" lvl="1" indent="0">
              <a:spcBef>
                <a:spcPts val="1800"/>
              </a:spcBef>
              <a:buNone/>
            </a:pPr>
            <a:r>
              <a:rPr lang="en-US" sz="4400" dirty="0">
                <a:hlinkClick r:id="rId5"/>
              </a:rPr>
              <a:t>https://www.resiliency.com/free-articles-resources/hard-wired-to-bounce-back/</a:t>
            </a:r>
            <a:endParaRPr lang="en-US" sz="4400" dirty="0"/>
          </a:p>
          <a:p>
            <a:pPr marL="635000" lvl="1" indent="0">
              <a:spcBef>
                <a:spcPts val="1800"/>
              </a:spcBef>
              <a:buNone/>
            </a:pPr>
            <a:r>
              <a:rPr lang="en-US" sz="4400" dirty="0">
                <a:hlinkClick r:id="rId6"/>
              </a:rPr>
              <a:t>https://ccsme.org/wp-content/uploads/2017/01/Fostering-Resiliency.pdf</a:t>
            </a:r>
            <a:endParaRPr lang="en-US" sz="4400" dirty="0"/>
          </a:p>
          <a:p>
            <a:pPr>
              <a:spcBef>
                <a:spcPts val="4200"/>
              </a:spcBef>
            </a:pPr>
            <a:r>
              <a:rPr lang="en-US" sz="4400" dirty="0"/>
              <a:t>Wisconsin Office of Children’s Mental Health</a:t>
            </a:r>
          </a:p>
          <a:p>
            <a:pPr marL="635000" lvl="1" indent="0">
              <a:spcBef>
                <a:spcPts val="1800"/>
              </a:spcBef>
              <a:buNone/>
            </a:pPr>
            <a:r>
              <a:rPr lang="en-US" sz="4400" dirty="0">
                <a:hlinkClick r:id="rId7"/>
              </a:rPr>
              <a:t>https://children.wi.gov/Pages/Home.aspx</a:t>
            </a:r>
            <a:endParaRPr lang="en-US" sz="4400" dirty="0"/>
          </a:p>
          <a:p>
            <a:pPr marL="635000" lvl="1" indent="0">
              <a:spcBef>
                <a:spcPts val="1800"/>
              </a:spcBef>
              <a:buNone/>
            </a:pPr>
            <a:r>
              <a:rPr lang="en-US" sz="4400" dirty="0">
                <a:hlinkClick r:id="rId8"/>
              </a:rPr>
              <a:t>https://children.wi.gov/Pages/Integrate/ResilienceWorkgroup.aspx</a:t>
            </a:r>
            <a:endParaRPr lang="en-US" sz="4400" dirty="0"/>
          </a:p>
          <a:p>
            <a:pPr>
              <a:spcBef>
                <a:spcPts val="1800"/>
              </a:spcBef>
            </a:pPr>
            <a:endParaRPr lang="en-US" dirty="0"/>
          </a:p>
        </p:txBody>
      </p:sp>
    </p:spTree>
    <p:extLst>
      <p:ext uri="{BB962C8B-B14F-4D97-AF65-F5344CB8AC3E}">
        <p14:creationId xmlns:p14="http://schemas.microsoft.com/office/powerpoint/2010/main" val="372083424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803" y="762000"/>
            <a:ext cx="13044394" cy="2286000"/>
          </a:xfrm>
        </p:spPr>
        <p:txBody>
          <a:bodyPr/>
          <a:lstStyle/>
          <a:p>
            <a:r>
              <a:rPr lang="en-US" dirty="0"/>
              <a:t>Workshop Videos</a:t>
            </a:r>
          </a:p>
        </p:txBody>
      </p:sp>
      <p:sp>
        <p:nvSpPr>
          <p:cNvPr id="3" name="Text Placeholder 2"/>
          <p:cNvSpPr>
            <a:spLocks noGrp="1"/>
          </p:cNvSpPr>
          <p:nvPr>
            <p:ph type="body" idx="1"/>
          </p:nvPr>
        </p:nvSpPr>
        <p:spPr/>
        <p:txBody>
          <a:bodyPr>
            <a:normAutofit/>
          </a:bodyPr>
          <a:lstStyle/>
          <a:p>
            <a:pPr marL="0" marR="0">
              <a:lnSpc>
                <a:spcPct val="107000"/>
              </a:lnSpc>
              <a:spcBef>
                <a:spcPts val="0"/>
              </a:spcBef>
              <a:spcAft>
                <a:spcPts val="800"/>
              </a:spcAft>
            </a:pPr>
            <a:r>
              <a:rPr lang="en-US" sz="4400" b="1" dirty="0">
                <a:effectLst/>
                <a:ea typeface="Calibri" panose="020F0502020204030204" pitchFamily="34" charset="0"/>
                <a:cs typeface="Times New Roman" panose="02020603050405020304" pitchFamily="18" charset="0"/>
              </a:rPr>
              <a:t>Slide 7: </a:t>
            </a:r>
            <a:r>
              <a:rPr lang="en-US" sz="4400" b="1" u="sng" dirty="0">
                <a:solidFill>
                  <a:srgbClr val="0563C1"/>
                </a:solidFill>
                <a:effectLst/>
                <a:ea typeface="Calibri" panose="020F0502020204030204" pitchFamily="34" charset="0"/>
                <a:cs typeface="Times New Roman" panose="02020603050405020304" pitchFamily="18" charset="0"/>
                <a:hlinkClick r:id="rId3"/>
              </a:rPr>
              <a:t>ACEs Video</a:t>
            </a:r>
            <a:r>
              <a:rPr lang="en-US" sz="4400" b="1" u="sng" dirty="0">
                <a:solidFill>
                  <a:srgbClr val="0563C1"/>
                </a:solidFill>
                <a:effectLst/>
                <a:ea typeface="Calibri" panose="020F0502020204030204" pitchFamily="34" charset="0"/>
                <a:cs typeface="Times New Roman" panose="02020603050405020304" pitchFamily="18" charset="0"/>
              </a:rPr>
              <a:t> </a:t>
            </a:r>
            <a:r>
              <a:rPr lang="en-US" sz="4000" dirty="0">
                <a:solidFill>
                  <a:schemeClr val="tx1"/>
                </a:solidFill>
                <a:effectLst/>
                <a:ea typeface="Calibri" panose="020F0502020204030204" pitchFamily="34" charset="0"/>
                <a:cs typeface="Times New Roman" panose="02020603050405020304" pitchFamily="18" charset="0"/>
              </a:rPr>
              <a:t>(4 minutes, 59 seconds)</a:t>
            </a:r>
            <a:br>
              <a:rPr lang="en-US" sz="4400" b="1" u="sng" dirty="0">
                <a:solidFill>
                  <a:srgbClr val="0563C1"/>
                </a:solidFill>
                <a:effectLst/>
                <a:ea typeface="Calibri" panose="020F0502020204030204" pitchFamily="34" charset="0"/>
                <a:cs typeface="Times New Roman" panose="02020603050405020304" pitchFamily="18" charset="0"/>
              </a:rPr>
            </a:br>
            <a:endParaRPr lang="en-US" sz="4400" b="1" u="sng" dirty="0">
              <a:solidFill>
                <a:srgbClr val="0563C1"/>
              </a:solidFill>
              <a:effectLst/>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4400" b="1" dirty="0">
                <a:effectLst/>
                <a:ea typeface="Calibri" panose="020F0502020204030204" pitchFamily="34" charset="0"/>
                <a:cs typeface="Times New Roman" panose="02020603050405020304" pitchFamily="18" charset="0"/>
              </a:rPr>
              <a:t>Slide 15:</a:t>
            </a:r>
            <a:r>
              <a:rPr lang="en-US" sz="4400" dirty="0">
                <a:effectLst/>
                <a:ea typeface="Calibri" panose="020F0502020204030204" pitchFamily="34" charset="0"/>
                <a:cs typeface="Times New Roman" panose="02020603050405020304" pitchFamily="18" charset="0"/>
              </a:rPr>
              <a:t> </a:t>
            </a:r>
            <a:r>
              <a:rPr lang="en-US" sz="4400" b="1" u="sng" dirty="0">
                <a:solidFill>
                  <a:srgbClr val="0563C1"/>
                </a:solidFill>
                <a:ea typeface="Calibri" panose="020F0502020204030204" pitchFamily="34" charset="0"/>
                <a:cs typeface="Times New Roman" panose="02020603050405020304" pitchFamily="18" charset="0"/>
                <a:hlinkClick r:id="rId4"/>
              </a:rPr>
              <a:t>Baby &amp; Parent Video</a:t>
            </a:r>
            <a:r>
              <a:rPr lang="en-US" sz="4400" b="1" u="sng" dirty="0">
                <a:solidFill>
                  <a:srgbClr val="0563C1"/>
                </a:solidFill>
                <a:ea typeface="Calibri" panose="020F0502020204030204" pitchFamily="34" charset="0"/>
                <a:cs typeface="Times New Roman" panose="02020603050405020304" pitchFamily="18" charset="0"/>
              </a:rPr>
              <a:t> </a:t>
            </a:r>
            <a:r>
              <a:rPr lang="en-US" sz="4000" dirty="0">
                <a:solidFill>
                  <a:schemeClr val="tx1"/>
                </a:solidFill>
                <a:ea typeface="Calibri" panose="020F0502020204030204" pitchFamily="34" charset="0"/>
                <a:cs typeface="Times New Roman" panose="02020603050405020304" pitchFamily="18" charset="0"/>
              </a:rPr>
              <a:t>(2 minutes, 50 seconds)</a:t>
            </a:r>
            <a:br>
              <a:rPr lang="en-US" sz="4400" b="1" u="sng" dirty="0">
                <a:solidFill>
                  <a:srgbClr val="0563C1"/>
                </a:solidFill>
                <a:effectLst/>
                <a:ea typeface="Calibri" panose="020F0502020204030204" pitchFamily="34" charset="0"/>
                <a:cs typeface="Times New Roman" panose="02020603050405020304" pitchFamily="18" charset="0"/>
              </a:rPr>
            </a:br>
            <a:endParaRPr lang="en-US" sz="4400" b="1" u="sng" dirty="0">
              <a:solidFill>
                <a:srgbClr val="0563C1"/>
              </a:solidFill>
              <a:effectLst/>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4400" b="1" dirty="0">
                <a:effectLst/>
                <a:ea typeface="Calibri" panose="020F0502020204030204" pitchFamily="34" charset="0"/>
                <a:cs typeface="Times New Roman" panose="02020603050405020304" pitchFamily="18" charset="0"/>
              </a:rPr>
              <a:t>Slide 16:</a:t>
            </a:r>
            <a:r>
              <a:rPr lang="en-US" sz="4400" dirty="0">
                <a:effectLst/>
                <a:ea typeface="Calibri" panose="020F0502020204030204" pitchFamily="34" charset="0"/>
                <a:cs typeface="Times New Roman" panose="02020603050405020304" pitchFamily="18" charset="0"/>
              </a:rPr>
              <a:t> </a:t>
            </a:r>
            <a:r>
              <a:rPr lang="en-US" sz="4400" b="1" u="sng" dirty="0">
                <a:solidFill>
                  <a:srgbClr val="0563C1"/>
                </a:solidFill>
                <a:effectLst/>
                <a:ea typeface="Calibri" panose="020F0502020204030204" pitchFamily="34" charset="0"/>
                <a:cs typeface="Times New Roman" panose="02020603050405020304" pitchFamily="18" charset="0"/>
                <a:hlinkClick r:id="rId5"/>
              </a:rPr>
              <a:t>Pruning Video</a:t>
            </a:r>
            <a:r>
              <a:rPr lang="en-US" sz="4400" b="1" u="sng" dirty="0">
                <a:solidFill>
                  <a:srgbClr val="0563C1"/>
                </a:solidFill>
                <a:effectLst/>
                <a:ea typeface="Calibri" panose="020F0502020204030204" pitchFamily="34" charset="0"/>
                <a:cs typeface="Times New Roman" panose="02020603050405020304" pitchFamily="18" charset="0"/>
              </a:rPr>
              <a:t> </a:t>
            </a:r>
            <a:r>
              <a:rPr lang="en-US" sz="4000" dirty="0">
                <a:solidFill>
                  <a:schemeClr val="tx1"/>
                </a:solidFill>
                <a:effectLst/>
                <a:ea typeface="Calibri" panose="020F0502020204030204" pitchFamily="34" charset="0"/>
                <a:cs typeface="Times New Roman" panose="02020603050405020304" pitchFamily="18" charset="0"/>
              </a:rPr>
              <a:t>(1 minute, 57 seconds)</a:t>
            </a:r>
            <a:br>
              <a:rPr lang="en-US" sz="4400" b="1" u="sng" dirty="0">
                <a:solidFill>
                  <a:srgbClr val="0563C1"/>
                </a:solidFill>
                <a:effectLst/>
                <a:ea typeface="Calibri" panose="020F0502020204030204" pitchFamily="34" charset="0"/>
                <a:cs typeface="Times New Roman" panose="02020603050405020304" pitchFamily="18" charset="0"/>
              </a:rPr>
            </a:br>
            <a:endParaRPr lang="en-US" sz="4400" b="1" u="sng" dirty="0">
              <a:solidFill>
                <a:srgbClr val="0563C1"/>
              </a:solidFill>
              <a:effectLst/>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4400" b="1" dirty="0">
                <a:effectLst/>
                <a:ea typeface="Calibri" panose="020F0502020204030204" pitchFamily="34" charset="0"/>
                <a:cs typeface="Times New Roman" panose="02020603050405020304" pitchFamily="18" charset="0"/>
              </a:rPr>
              <a:t>Slide 18</a:t>
            </a:r>
            <a:r>
              <a:rPr lang="en-US" sz="4400" dirty="0">
                <a:effectLst/>
                <a:ea typeface="Calibri" panose="020F0502020204030204" pitchFamily="34" charset="0"/>
                <a:cs typeface="Times New Roman" panose="02020603050405020304" pitchFamily="18" charset="0"/>
              </a:rPr>
              <a:t>: </a:t>
            </a:r>
            <a:r>
              <a:rPr lang="en-US" sz="4400" b="1" u="sng" dirty="0">
                <a:solidFill>
                  <a:srgbClr val="0563C1"/>
                </a:solidFill>
                <a:effectLst/>
                <a:ea typeface="Calibri" panose="020F0502020204030204" pitchFamily="34" charset="0"/>
                <a:cs typeface="Times New Roman" panose="02020603050405020304" pitchFamily="18" charset="0"/>
                <a:hlinkClick r:id="rId6"/>
              </a:rPr>
              <a:t>Neuroplasticity Video</a:t>
            </a:r>
            <a:r>
              <a:rPr lang="en-US" sz="4400" b="1" u="sng" dirty="0">
                <a:solidFill>
                  <a:srgbClr val="0563C1"/>
                </a:solidFill>
                <a:effectLst/>
                <a:ea typeface="Calibri" panose="020F0502020204030204" pitchFamily="34" charset="0"/>
                <a:cs typeface="Times New Roman" panose="02020603050405020304" pitchFamily="18" charset="0"/>
              </a:rPr>
              <a:t> </a:t>
            </a:r>
            <a:r>
              <a:rPr lang="en-US" sz="4000" dirty="0">
                <a:solidFill>
                  <a:schemeClr val="tx1"/>
                </a:solidFill>
                <a:effectLst/>
                <a:ea typeface="Calibri" panose="020F0502020204030204" pitchFamily="34" charset="0"/>
                <a:cs typeface="Times New Roman" panose="02020603050405020304" pitchFamily="18" charset="0"/>
              </a:rPr>
              <a:t>(2 minutes, 3 seconds)</a:t>
            </a:r>
            <a:br>
              <a:rPr lang="en-US" sz="4400" b="1" u="sng" dirty="0">
                <a:solidFill>
                  <a:srgbClr val="0563C1"/>
                </a:solidFill>
                <a:effectLst/>
                <a:ea typeface="Calibri" panose="020F0502020204030204" pitchFamily="34" charset="0"/>
                <a:cs typeface="Times New Roman" panose="02020603050405020304" pitchFamily="18" charset="0"/>
              </a:rPr>
            </a:br>
            <a:endParaRPr lang="en-US" sz="4400" b="1" u="sng" dirty="0">
              <a:solidFill>
                <a:srgbClr val="0563C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400" b="1" dirty="0">
                <a:effectLst/>
                <a:ea typeface="Calibri" panose="020F0502020204030204" pitchFamily="34" charset="0"/>
                <a:cs typeface="Times New Roman" panose="02020603050405020304" pitchFamily="18" charset="0"/>
              </a:rPr>
              <a:t>Slide 26:</a:t>
            </a:r>
            <a:r>
              <a:rPr lang="en-US" sz="4400" dirty="0">
                <a:effectLst/>
                <a:ea typeface="Calibri" panose="020F0502020204030204" pitchFamily="34" charset="0"/>
                <a:cs typeface="Times New Roman" panose="02020603050405020304" pitchFamily="18" charset="0"/>
              </a:rPr>
              <a:t> </a:t>
            </a:r>
            <a:r>
              <a:rPr lang="en-US" sz="4400" b="1" u="sng" dirty="0">
                <a:solidFill>
                  <a:srgbClr val="0563C1"/>
                </a:solidFill>
                <a:effectLst/>
                <a:ea typeface="Calibri" panose="020F0502020204030204" pitchFamily="34" charset="0"/>
                <a:cs typeface="Times New Roman" panose="02020603050405020304" pitchFamily="18" charset="0"/>
                <a:hlinkClick r:id="rId7"/>
              </a:rPr>
              <a:t>Connections Video</a:t>
            </a:r>
            <a:r>
              <a:rPr lang="en-US" sz="4400" b="1" u="sng" dirty="0">
                <a:solidFill>
                  <a:srgbClr val="0563C1"/>
                </a:solidFill>
                <a:effectLst/>
                <a:ea typeface="Calibri" panose="020F0502020204030204" pitchFamily="34" charset="0"/>
                <a:cs typeface="Times New Roman" panose="02020603050405020304" pitchFamily="18" charset="0"/>
              </a:rPr>
              <a:t> </a:t>
            </a:r>
            <a:r>
              <a:rPr lang="en-US" sz="4000" dirty="0">
                <a:solidFill>
                  <a:schemeClr val="tx1"/>
                </a:solidFill>
                <a:effectLst/>
                <a:ea typeface="Calibri" panose="020F0502020204030204" pitchFamily="34" charset="0"/>
                <a:cs typeface="Times New Roman" panose="02020603050405020304" pitchFamily="18" charset="0"/>
              </a:rPr>
              <a:t>(1 minute, 7 seconds)</a:t>
            </a:r>
          </a:p>
          <a:p>
            <a:pPr marL="0">
              <a:lnSpc>
                <a:spcPct val="107000"/>
              </a:lnSpc>
              <a:spcBef>
                <a:spcPts val="0"/>
              </a:spcBef>
              <a:spcAft>
                <a:spcPts val="800"/>
              </a:spcAft>
            </a:pPr>
            <a:endParaRPr lang="en-US" sz="4400" dirty="0">
              <a:effectLst/>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4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4400" b="1" u="sng" dirty="0">
              <a:solidFill>
                <a:srgbClr val="0563C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4400" dirty="0">
              <a:effectLst/>
              <a:ea typeface="Calibri" panose="020F0502020204030204" pitchFamily="34" charset="0"/>
              <a:cs typeface="Times New Roman" panose="02020603050405020304" pitchFamily="18" charset="0"/>
            </a:endParaRPr>
          </a:p>
          <a:p>
            <a:pPr>
              <a:spcBef>
                <a:spcPts val="1800"/>
              </a:spcBef>
            </a:pPr>
            <a:endParaRPr lang="en-US" dirty="0"/>
          </a:p>
        </p:txBody>
      </p:sp>
    </p:spTree>
    <p:extLst>
      <p:ext uri="{BB962C8B-B14F-4D97-AF65-F5344CB8AC3E}">
        <p14:creationId xmlns:p14="http://schemas.microsoft.com/office/powerpoint/2010/main" val="35917944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52600"/>
            <a:ext cx="21005800" cy="2286000"/>
          </a:xfrm>
        </p:spPr>
        <p:txBody>
          <a:bodyPr>
            <a:noAutofit/>
          </a:bodyPr>
          <a:lstStyle/>
          <a:p>
            <a:br>
              <a:rPr lang="en-US" sz="8800" cap="small" dirty="0"/>
            </a:br>
            <a:r>
              <a:rPr lang="en-US" sz="8800" cap="small" dirty="0"/>
              <a:t>Part 1: </a:t>
            </a:r>
            <a:br>
              <a:rPr lang="en-US" sz="8800" cap="small" dirty="0"/>
            </a:br>
            <a:r>
              <a:rPr lang="en-US" sz="8800" cap="small" dirty="0"/>
              <a:t>ACEs and Health</a:t>
            </a:r>
            <a:br>
              <a:rPr lang="en-US" sz="8800" cap="small" dirty="0"/>
            </a:br>
            <a:br>
              <a:rPr lang="en-US" sz="8800" cap="small" dirty="0"/>
            </a:br>
            <a:r>
              <a:rPr lang="en-US" sz="8800" cap="small" dirty="0"/>
              <a:t>Part 2: </a:t>
            </a:r>
            <a:br>
              <a:rPr lang="en-US" sz="8800" cap="small" dirty="0"/>
            </a:br>
            <a:r>
              <a:rPr lang="en-US" sz="8800" cap="small" dirty="0"/>
              <a:t>resilience</a:t>
            </a:r>
            <a:br>
              <a:rPr lang="en-US" sz="8800" cap="small" dirty="0"/>
            </a:br>
            <a:br>
              <a:rPr lang="en-US" sz="8800" cap="small" dirty="0"/>
            </a:br>
            <a:br>
              <a:rPr lang="en-US" sz="8800" cap="small" dirty="0"/>
            </a:br>
            <a:br>
              <a:rPr lang="en-US" sz="8800" cap="small" dirty="0"/>
            </a:br>
            <a:br>
              <a:rPr lang="en-US" sz="8800" cap="small" dirty="0"/>
            </a:br>
            <a:endParaRPr lang="en-US" sz="8800" cap="small" dirty="0"/>
          </a:p>
        </p:txBody>
      </p:sp>
    </p:spTree>
    <p:extLst>
      <p:ext uri="{BB962C8B-B14F-4D97-AF65-F5344CB8AC3E}">
        <p14:creationId xmlns:p14="http://schemas.microsoft.com/office/powerpoint/2010/main" val="23664864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3733800"/>
            <a:ext cx="21005800" cy="2286000"/>
          </a:xfrm>
        </p:spPr>
        <p:txBody>
          <a:bodyPr>
            <a:normAutofit fontScale="90000"/>
          </a:bodyPr>
          <a:lstStyle/>
          <a:p>
            <a:r>
              <a:rPr lang="en-US" cap="small" dirty="0"/>
              <a:t>Part 1: </a:t>
            </a:r>
            <a:br>
              <a:rPr lang="en-US" cap="small" dirty="0"/>
            </a:br>
            <a:r>
              <a:rPr lang="en-US" cap="small" dirty="0"/>
              <a:t>ACEs and Health</a:t>
            </a:r>
          </a:p>
        </p:txBody>
      </p:sp>
      <p:sp>
        <p:nvSpPr>
          <p:cNvPr id="3" name="TextBox 2">
            <a:extLst>
              <a:ext uri="{FF2B5EF4-FFF2-40B4-BE49-F238E27FC236}">
                <a16:creationId xmlns:a16="http://schemas.microsoft.com/office/drawing/2014/main" id="{F8723CE7-D104-467C-8346-16A0F49CD1CB}"/>
              </a:ext>
            </a:extLst>
          </p:cNvPr>
          <p:cNvSpPr txBox="1"/>
          <p:nvPr/>
        </p:nvSpPr>
        <p:spPr>
          <a:xfrm>
            <a:off x="2286000" y="11296552"/>
            <a:ext cx="182118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chemeClr val="bg1"/>
                </a:solidFill>
              </a:rPr>
              <a:t>Information on ACEs can be anxiety producing for some. Please feel free to step away at any time during this presentation if you need to.</a:t>
            </a:r>
            <a:endParaRPr kumimoji="0" lang="en-US" sz="4000" b="0" i="0" u="none" strike="noStrike" cap="none" spc="0" normalizeH="0" baseline="0" dirty="0">
              <a:ln>
                <a:noFill/>
              </a:ln>
              <a:solidFill>
                <a:schemeClr val="bg1"/>
              </a:solidFill>
              <a:effectLst/>
              <a:uFillTx/>
              <a:sym typeface="Helvetica Neue"/>
            </a:endParaRPr>
          </a:p>
        </p:txBody>
      </p:sp>
    </p:spTree>
    <p:extLst>
      <p:ext uri="{BB962C8B-B14F-4D97-AF65-F5344CB8AC3E}">
        <p14:creationId xmlns:p14="http://schemas.microsoft.com/office/powerpoint/2010/main" val="25726080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are ACEs?</a:t>
            </a:r>
          </a:p>
        </p:txBody>
      </p:sp>
      <p:sp>
        <p:nvSpPr>
          <p:cNvPr id="5" name="Content Placeholder 4"/>
          <p:cNvSpPr>
            <a:spLocks noGrp="1"/>
          </p:cNvSpPr>
          <p:nvPr>
            <p:ph type="body" idx="1"/>
          </p:nvPr>
        </p:nvSpPr>
        <p:spPr>
          <a:xfrm>
            <a:off x="1600200" y="4724400"/>
            <a:ext cx="21005800" cy="9296400"/>
          </a:xfrm>
        </p:spPr>
        <p:txBody>
          <a:bodyPr>
            <a:normAutofit/>
          </a:bodyPr>
          <a:lstStyle/>
          <a:p>
            <a:r>
              <a:rPr lang="en-US" dirty="0"/>
              <a:t>ACEs = Adverse Childhood Experiences</a:t>
            </a:r>
          </a:p>
          <a:p>
            <a:r>
              <a:rPr lang="en-US" dirty="0"/>
              <a:t>Negative life events or experiences that occur during childhood</a:t>
            </a:r>
          </a:p>
          <a:p>
            <a:r>
              <a:rPr lang="en-US" dirty="0"/>
              <a:t>Can interfere with healthy child development</a:t>
            </a:r>
          </a:p>
          <a:p>
            <a:r>
              <a:rPr lang="en-US" dirty="0"/>
              <a:t>ACEs are sometimes referred to as </a:t>
            </a:r>
            <a:r>
              <a:rPr lang="en-US" u="sng" dirty="0"/>
              <a:t>toxic stress </a:t>
            </a:r>
            <a:r>
              <a:rPr lang="en-US" dirty="0"/>
              <a:t>or </a:t>
            </a:r>
            <a:r>
              <a:rPr lang="en-US" u="sng" dirty="0"/>
              <a:t>childhood trauma</a:t>
            </a:r>
          </a:p>
          <a:p>
            <a:pPr marL="0" indent="0">
              <a:buNone/>
            </a:pPr>
            <a:endParaRPr lang="en-US" dirty="0"/>
          </a:p>
          <a:p>
            <a:endParaRPr lang="en-US" dirty="0"/>
          </a:p>
        </p:txBody>
      </p:sp>
    </p:spTree>
    <p:extLst>
      <p:ext uri="{BB962C8B-B14F-4D97-AF65-F5344CB8AC3E}">
        <p14:creationId xmlns:p14="http://schemas.microsoft.com/office/powerpoint/2010/main" val="37264901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1174376"/>
            <a:ext cx="14846300" cy="2286000"/>
          </a:xfrm>
        </p:spPr>
        <p:txBody>
          <a:bodyPr/>
          <a:lstStyle/>
          <a:p>
            <a:r>
              <a:rPr lang="en-US" dirty="0"/>
              <a:t>     The ACE Study</a:t>
            </a:r>
          </a:p>
        </p:txBody>
      </p:sp>
      <p:sp>
        <p:nvSpPr>
          <p:cNvPr id="4" name="Title 1"/>
          <p:cNvSpPr txBox="1">
            <a:spLocks/>
          </p:cNvSpPr>
          <p:nvPr/>
        </p:nvSpPr>
        <p:spPr>
          <a:xfrm>
            <a:off x="8234618" y="4876800"/>
            <a:ext cx="15991970" cy="3962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0" marR="0" indent="0" algn="l"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2E2C27"/>
                </a:solidFill>
                <a:uFillTx/>
                <a:latin typeface="Roboto Slab Bold"/>
                <a:ea typeface="Roboto Slab Bold"/>
                <a:cs typeface="Roboto Slab Bold"/>
                <a:sym typeface="Roboto Slab Bold"/>
              </a:defRPr>
            </a:lvl9pPr>
          </a:lstStyle>
          <a:p>
            <a:pPr algn="ctr" hangingPunct="1"/>
            <a:r>
              <a:rPr lang="en-US" sz="6000" b="1" dirty="0"/>
              <a:t>The most important study you’ve (probably) </a:t>
            </a:r>
            <a:br>
              <a:rPr lang="en-US" sz="6000" b="1" dirty="0"/>
            </a:br>
            <a:r>
              <a:rPr lang="en-US" sz="6000" b="1" dirty="0"/>
              <a:t>never heard of</a:t>
            </a:r>
          </a:p>
          <a:p>
            <a:pPr hangingPunct="1"/>
            <a:endParaRPr lang="en-US" sz="5400" b="1" dirty="0"/>
          </a:p>
          <a:p>
            <a:pPr algn="ctr" hangingPunct="1"/>
            <a:r>
              <a:rPr lang="en-US" sz="6600" dirty="0">
                <a:hlinkClick r:id="rId3"/>
              </a:rPr>
              <a:t>ACEs Video</a:t>
            </a:r>
            <a:endParaRPr lang="en-US" sz="6600" dirty="0"/>
          </a:p>
          <a:p>
            <a:pPr hangingPunct="1"/>
            <a:r>
              <a:rPr lang="en-US" sz="4800" b="1" dirty="0"/>
              <a:t> </a:t>
            </a:r>
          </a:p>
        </p:txBody>
      </p:sp>
      <p:pic>
        <p:nvPicPr>
          <p:cNvPr id="5" name="Picture 4">
            <a:extLst>
              <a:ext uri="{FF2B5EF4-FFF2-40B4-BE49-F238E27FC236}">
                <a16:creationId xmlns:a16="http://schemas.microsoft.com/office/drawing/2014/main" id="{D1B266FB-F374-458A-8044-C55425EF2E2E}"/>
              </a:ext>
            </a:extLst>
          </p:cNvPr>
          <p:cNvPicPr>
            <a:picLocks noChangeAspect="1"/>
          </p:cNvPicPr>
          <p:nvPr/>
        </p:nvPicPr>
        <p:blipFill>
          <a:blip r:embed="rId4"/>
          <a:stretch>
            <a:fillRect/>
          </a:stretch>
        </p:blipFill>
        <p:spPr>
          <a:xfrm>
            <a:off x="936064" y="1201270"/>
            <a:ext cx="7217335" cy="10925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16922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What? ACE Study Results #1</a:t>
            </a:r>
          </a:p>
        </p:txBody>
      </p:sp>
      <p:sp>
        <p:nvSpPr>
          <p:cNvPr id="9" name="Text Placeholder 8"/>
          <p:cNvSpPr>
            <a:spLocks noGrp="1"/>
          </p:cNvSpPr>
          <p:nvPr>
            <p:ph type="body" idx="1"/>
          </p:nvPr>
        </p:nvSpPr>
        <p:spPr>
          <a:xfrm>
            <a:off x="1689100" y="3657600"/>
            <a:ext cx="11798300" cy="9296400"/>
          </a:xfrm>
        </p:spPr>
        <p:txBody>
          <a:bodyPr>
            <a:normAutofit/>
          </a:bodyPr>
          <a:lstStyle/>
          <a:p>
            <a:r>
              <a:rPr lang="en-US" sz="6600" dirty="0">
                <a:latin typeface="Roboto Slab Bold" pitchFamily="2" charset="0"/>
                <a:ea typeface="Roboto Slab Bold" pitchFamily="2" charset="0"/>
              </a:rPr>
              <a:t>ACES are very common!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5257800"/>
            <a:ext cx="19697703" cy="7239000"/>
          </a:xfrm>
          <a:prstGeom prst="rect">
            <a:avLst/>
          </a:prstGeom>
        </p:spPr>
      </p:pic>
    </p:spTree>
    <p:extLst>
      <p:ext uri="{BB962C8B-B14F-4D97-AF65-F5344CB8AC3E}">
        <p14:creationId xmlns:p14="http://schemas.microsoft.com/office/powerpoint/2010/main" val="177496604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10814</TotalTime>
  <Words>10275</Words>
  <Application>Microsoft Office PowerPoint</Application>
  <PresentationFormat>Custom</PresentationFormat>
  <Paragraphs>638</Paragraphs>
  <Slides>44</Slides>
  <Notes>44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7" baseType="lpstr">
      <vt:lpstr>Arial</vt:lpstr>
      <vt:lpstr>Arial Black</vt:lpstr>
      <vt:lpstr>Calibri</vt:lpstr>
      <vt:lpstr>Cambria</vt:lpstr>
      <vt:lpstr>Helvetica Neue</vt:lpstr>
      <vt:lpstr>Helvetica Neue Light</vt:lpstr>
      <vt:lpstr>Helvetica Neue Medium</vt:lpstr>
      <vt:lpstr>Roboto Regular</vt:lpstr>
      <vt:lpstr>Roboto Slab</vt:lpstr>
      <vt:lpstr>Roboto Slab Bold</vt:lpstr>
      <vt:lpstr>White</vt:lpstr>
      <vt:lpstr>1_White</vt:lpstr>
      <vt:lpstr>Document</vt:lpstr>
      <vt:lpstr>Supporting youth mental health by building resilience</vt:lpstr>
      <vt:lpstr>HOUSEKEEPING</vt:lpstr>
      <vt:lpstr>HOUSEKEEPING</vt:lpstr>
      <vt:lpstr>objectives </vt:lpstr>
      <vt:lpstr> Part 1:  ACEs and Health  Part 2:  resilience     </vt:lpstr>
      <vt:lpstr>Part 1:  ACEs and Health</vt:lpstr>
      <vt:lpstr>What are ACEs?</vt:lpstr>
      <vt:lpstr>     The ACE Study</vt:lpstr>
      <vt:lpstr>So What? ACE Study Results #1</vt:lpstr>
      <vt:lpstr>So What? ACE Study Results #2</vt:lpstr>
      <vt:lpstr>ACE Study Results</vt:lpstr>
      <vt:lpstr>PowerPoint Presentation</vt:lpstr>
      <vt:lpstr>What was NOT measured in the ACE    study…</vt:lpstr>
      <vt:lpstr>ACEs in Our Community</vt:lpstr>
      <vt:lpstr>The Science of ACEs</vt:lpstr>
      <vt:lpstr>Early Connections</vt:lpstr>
      <vt:lpstr>Pruning</vt:lpstr>
      <vt:lpstr>PowerPoint Presentation</vt:lpstr>
      <vt:lpstr>Changing Course</vt:lpstr>
      <vt:lpstr>ACEs in Our Work</vt:lpstr>
      <vt:lpstr>Part 2: resilience</vt:lpstr>
      <vt:lpstr>Resilience is… </vt:lpstr>
      <vt:lpstr>Resilience is…</vt:lpstr>
      <vt:lpstr>The Resilience Scale</vt:lpstr>
      <vt:lpstr>The Youth Development Process:  Resiliency In Action</vt:lpstr>
      <vt:lpstr>PowerPoint Presentation</vt:lpstr>
      <vt:lpstr>Caring Relationships</vt:lpstr>
      <vt:lpstr>Meaningful Participation</vt:lpstr>
      <vt:lpstr>Positive and High Expectations …with support</vt:lpstr>
      <vt:lpstr>Mastery</vt:lpstr>
      <vt:lpstr>When ordinary conversations become extraordinary </vt:lpstr>
      <vt:lpstr>Creative Expression</vt:lpstr>
      <vt:lpstr>PowerPoint Presentation</vt:lpstr>
      <vt:lpstr>PowerPoint Presentation</vt:lpstr>
      <vt:lpstr>Resilience in Us</vt:lpstr>
      <vt:lpstr>The Resiliency Attitude</vt:lpstr>
      <vt:lpstr>Making an Impact</vt:lpstr>
      <vt:lpstr>Remember</vt:lpstr>
      <vt:lpstr>Acknowledgements </vt:lpstr>
      <vt:lpstr>Thank You!</vt:lpstr>
      <vt:lpstr>References &amp; Resources </vt:lpstr>
      <vt:lpstr>References &amp; Resources  </vt:lpstr>
      <vt:lpstr>References &amp; Resources  </vt:lpstr>
      <vt:lpstr>Workshop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O'Halloran</dc:creator>
  <cp:lastModifiedBy>Gierlich, Emily</cp:lastModifiedBy>
  <cp:revision>549</cp:revision>
  <cp:lastPrinted>2018-10-15T14:30:59Z</cp:lastPrinted>
  <dcterms:modified xsi:type="dcterms:W3CDTF">2023-09-29T17:20:56Z</dcterms:modified>
</cp:coreProperties>
</file>